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  <p:sldMasterId id="2147483708" r:id="rId7"/>
    <p:sldMasterId id="2147483720" r:id="rId8"/>
    <p:sldMasterId id="2147483744" r:id="rId9"/>
    <p:sldMasterId id="2147483756" r:id="rId10"/>
    <p:sldMasterId id="2147483768" r:id="rId11"/>
    <p:sldMasterId id="2147483780" r:id="rId12"/>
    <p:sldMasterId id="2147483660" r:id="rId13"/>
    <p:sldMasterId id="2147483732" r:id="rId14"/>
    <p:sldMasterId id="2147483792" r:id="rId15"/>
  </p:sldMasterIdLst>
  <p:notesMasterIdLst>
    <p:notesMasterId r:id="rId61"/>
  </p:notesMasterIdLst>
  <p:sldIdLst>
    <p:sldId id="261" r:id="rId16"/>
    <p:sldId id="1155" r:id="rId17"/>
    <p:sldId id="2629" r:id="rId18"/>
    <p:sldId id="2627" r:id="rId19"/>
    <p:sldId id="2661" r:id="rId20"/>
    <p:sldId id="2636" r:id="rId21"/>
    <p:sldId id="2630" r:id="rId22"/>
    <p:sldId id="2637" r:id="rId23"/>
    <p:sldId id="2638" r:id="rId24"/>
    <p:sldId id="2609" r:id="rId25"/>
    <p:sldId id="2606" r:id="rId26"/>
    <p:sldId id="2607" r:id="rId27"/>
    <p:sldId id="2635" r:id="rId28"/>
    <p:sldId id="2641" r:id="rId29"/>
    <p:sldId id="2639" r:id="rId30"/>
    <p:sldId id="2608" r:id="rId31"/>
    <p:sldId id="2610" r:id="rId32"/>
    <p:sldId id="2642" r:id="rId33"/>
    <p:sldId id="2643" r:id="rId34"/>
    <p:sldId id="2644" r:id="rId35"/>
    <p:sldId id="2645" r:id="rId36"/>
    <p:sldId id="2631" r:id="rId37"/>
    <p:sldId id="2605" r:id="rId38"/>
    <p:sldId id="2646" r:id="rId39"/>
    <p:sldId id="2647" r:id="rId40"/>
    <p:sldId id="2632" r:id="rId41"/>
    <p:sldId id="2648" r:id="rId42"/>
    <p:sldId id="2640" r:id="rId43"/>
    <p:sldId id="2650" r:id="rId44"/>
    <p:sldId id="2651" r:id="rId45"/>
    <p:sldId id="2652" r:id="rId46"/>
    <p:sldId id="2653" r:id="rId47"/>
    <p:sldId id="2654" r:id="rId48"/>
    <p:sldId id="2649" r:id="rId49"/>
    <p:sldId id="2656" r:id="rId50"/>
    <p:sldId id="2633" r:id="rId51"/>
    <p:sldId id="2657" r:id="rId52"/>
    <p:sldId id="2614" r:id="rId53"/>
    <p:sldId id="2613" r:id="rId54"/>
    <p:sldId id="2658" r:id="rId55"/>
    <p:sldId id="2659" r:id="rId56"/>
    <p:sldId id="2660" r:id="rId57"/>
    <p:sldId id="2612" r:id="rId58"/>
    <p:sldId id="2634" r:id="rId59"/>
    <p:sldId id="26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C2"/>
    <a:srgbClr val="C9C9C9"/>
    <a:srgbClr val="FA682E"/>
    <a:srgbClr val="FFCB25"/>
    <a:srgbClr val="E96B15"/>
    <a:srgbClr val="FFDA65"/>
    <a:srgbClr val="FF0066"/>
    <a:srgbClr val="D31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5C665-2C54-415A-A0E7-C87CABE09DED}" type="datetimeFigureOut">
              <a:rPr lang="es-PE" smtClean="0"/>
              <a:t>26/01/2021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4D1AF-72A4-4D04-BBEF-8185064908F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652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1E22-7E90-477C-95AA-2850EC42B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B138D-C20B-4E61-962A-32166C949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E1626-8A9E-4C88-AB62-0A28C6A4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D21E0-2B6C-4107-8B95-9B4702E3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49B4A-A378-450F-AD02-27D89F70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568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90EF-61E4-41AA-A9D6-6FFB27B17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356" y="1617728"/>
            <a:ext cx="382148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7849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B9D-334D-47CD-9981-098CF08BC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16C83-E5F2-4B3F-9A15-EC00E03A0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3686-DB10-4E1D-BE2E-38231330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7BD82-3F8E-43F1-96F8-28F02DDF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51D4-3D1F-41CF-B91B-5B3C3483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099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E24F-A478-4858-A7A5-49ACD1EB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312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A4A48-526E-416B-B0CD-97386791E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2005012"/>
            <a:ext cx="11099104" cy="4351338"/>
          </a:xfrm>
        </p:spPr>
        <p:txBody>
          <a:bodyPr>
            <a:normAutofit/>
          </a:bodyPr>
          <a:lstStyle>
            <a:lvl1pPr>
              <a:buClr>
                <a:srgbClr val="D3124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3124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3124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3124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3124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32034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5DD9-2C73-49B8-AFFD-871A2C38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ADA13-750B-4F29-855A-727CE11DF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10764-7AFF-4147-8CBD-923F4F7E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BFBE-210E-412F-AE38-36AD6107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C79A8-0FB1-4A64-909A-B037CDC8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18469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7248-6C78-4FDB-BA82-8331CBE6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CB2B-C8C4-42BE-A3C6-3E81ED9EC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F8FEF-7590-4836-BCE9-DD8F5A0F9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9E08C-0325-46B7-A51C-427CAD58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0DBC0-CF5C-4DAA-B2F3-E37D51C8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910EF-3CC5-4459-9AC9-0A902E35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0599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F19B-A66E-4267-84DB-C4611D10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28E3E-AB7B-4B98-90D6-880D7EA58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87D91-CCAB-44F7-99BE-9C2EF45D6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02816-FA05-4BF9-B599-D3F0C8ABF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4CBDA-E75A-4865-8159-F74503EB2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5F733-E53A-421D-9184-197023B0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65DC9-E3B4-46B1-8F2A-8028BF1A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0F70A-8FAC-4964-9DC1-1FBFF55D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47366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B9650-0806-4687-8B6D-618FD48F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1C5E6-40EA-4DD2-A883-72796856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0784B-F266-47BE-B23B-ACD7A654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32C40-6FD2-4D5B-A27D-91AAC0EC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81732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E5F86-F214-41A3-946D-F457B718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1B4E0-E5FE-41CD-B17B-D83A333D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F714E-BDAE-4834-89F8-2CE03D0C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4569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0C57-6C84-402C-907D-76F50724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49CE8-5372-44BA-A316-1E3D04331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AB838-FFDA-416A-BA3D-130C7E5F4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0E925-A0FC-493B-BD48-4A013800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75647-DED1-4682-9C3E-1CAEC94D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EE411-D4D7-43EE-AF04-0AD7EA84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3565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0CC5-49AC-4D01-A118-FF3B4407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F0099-3DD9-4D3F-97B5-EE580D88E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2A0C5-EDD5-4D16-8DE1-F2C47C48F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D5F71-E96C-44A8-A172-8F2588FB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6268F-4482-4EF7-847E-A5879997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7E8AC-B2CA-47DD-86C9-B2D58BD8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25332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5223-9804-40F8-9B3E-60586917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17266-4F0B-4F43-BB8F-2A9576A35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94A96-284E-4F66-8875-90C9BA3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5C3D6-460B-49E2-97E1-DCC8F5FE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66CE5-2862-43A3-8CE7-A10F7AC7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533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98F78-7706-4CB8-A054-D7F8E0C47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8CD02-12B0-488C-8FFA-62D616050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55F54-E64C-4A0E-8E31-DC781FC4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5706-F13E-4B87-8CC8-0C802405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85A1C-5DA1-4719-8442-6FF463DD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0488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BB0822-46EC-4FE5-82A0-5BEC31A16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55C62-1405-4B97-B240-C62B81A2C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B30F-D3AF-4337-B460-C6CC40DD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ECC4-97BC-4334-B138-FB1FF68E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28A4-2793-456A-920C-13EA1030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13409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EDE4-B536-4194-851E-FB17F4196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B160F-9C29-48BD-B3F0-1E16968DC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F6BAC-EA0E-4279-A981-97A13F91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996F-50D8-4E28-B86B-5B6C55ADC64C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44F76-D013-4501-B306-5E1CD14C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99B02-8F02-445C-BA6B-6E1D9A3E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15836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E60D-88B9-427B-943D-75879C55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D5982-2B5D-450E-AA93-49F9C2B1F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27532-B164-4C36-A20E-506539DF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CBB7-3B7B-432F-BA6C-16260099DB5B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E340E-F7FF-4914-B42D-594EE211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3597-6A75-4521-8AFE-2B9FBFE9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742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0829-4984-409D-9AD2-A18F8943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E7B1C-B72B-4996-89EB-E189E33F0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424C5-3CD9-462D-8819-EE2B5B02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283A-B5ED-4068-B058-A5245623A87A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9FE77-F583-4BA4-AE44-8B1548ED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BB8E6-6497-41F3-9F07-57F7E2E8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034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4751-13E0-46AF-980A-D0BAA54E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62F3-9A90-4D24-920E-C884E4159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517C9-E536-4A97-B94E-BE393A33D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055F2-3851-4C69-B67B-E2844EFE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89F6-17FE-4F2B-9E21-4B590B25E5A1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8DD81-341F-49DA-BD94-1E69BA497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2D8A3-E627-469A-BB45-7E045A67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53133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03E2-1800-484A-B00E-97F2359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415CA-5E9E-4184-BE5C-951FE4B85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FA456-2C04-4DD6-B3CB-78FABF7B6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4130C-34A3-449C-AE3E-1F06FED94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707B9-8EB0-485D-B2FA-B6610AA19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7A4F5-653E-41FC-844A-38ADF897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0A2-DE05-4AAB-8019-EBB11163AD3B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408BD-77CF-4B40-9C65-73750B97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8A93E-7435-44CE-B07B-D60C0EEF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1397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D3E4-DB66-4D85-9539-902EA2EF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0FFA5-43C0-4401-88DD-0051A510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0007-C7B2-41C2-A9D2-20417DE7125F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9DEF7-7541-4F4A-8785-C294FEDD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29274-2D35-4D77-973C-62EF11B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80125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DAD18-256C-4B10-9DAE-1FE34F2A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815B4-6E72-4AB1-9943-925C42015224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84866-083A-4FA0-913C-0AD5F3DD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7E8A5-9A90-4E50-A6A1-EC37D79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81096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5E06-63E6-498A-B3B7-A57A94D1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4B0A-A765-4622-BC14-98D1DB1C2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A2B06-5C65-4306-BAB1-E079B91A7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7BF70-CABE-4F74-AEE5-7977DE73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32DC-3E90-4497-90E7-57BC040EBC0D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81D45-6C2C-4087-A184-E2B4EBDF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31337-2269-4756-9FB4-64923ECA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99367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D5FA-BEBF-4578-8679-B50D3603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A63FC-4819-40F1-B384-A1F2D0A08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1DBFA-1D46-4D3E-8BD3-4E22925B6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55D4A-F34A-40D5-88BB-1739D62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BCC85-D074-4659-B334-5D1BBAD26B50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F5AA5-FE37-4241-8A30-13E8D4CD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F1468-0144-4F65-A050-C4F28A1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10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D35A-2697-47E0-B8A9-302D24629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2A599-EBD9-448F-8507-9F82FE6E5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CF14-4629-44C1-AE0F-A5E8EAE1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648EF-DED4-4A2E-8B1B-E52D2A90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6CE89-3225-487F-A44C-9695DC6B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66762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3E97-507D-4671-890C-9A7749B2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B5BA1-CF7E-43D4-AB8B-69941527D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CF034-B9A3-4584-9521-7B5649E7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747F-48A3-4969-9B70-3AD5B806B205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9A5F1-9CE2-45CA-84A2-03AD6D36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FC1B3-D31C-4830-8A8B-FAF1E1E5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06617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D58A1-5AE6-4466-9370-8FBBB134E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D4862-1DAE-4BF1-AAA2-D854D0A5C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A9334-1206-42D7-9EBB-30AAB6E33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8B98-450A-493B-A294-08CD5F66775C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56CD7-F2DB-47E4-A42E-0D5C6026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D090A-AF9E-4E4B-ADCB-8358593F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4349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B5D2-FB6F-4655-9D0D-421A82587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712C-83EE-4455-9B1A-784CA849E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8238F-7907-469C-8256-878A92B6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CD1D3-52BF-4FBE-9077-FA17E619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DC1CD-9760-4D66-A56B-A1197856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4444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28F19-C3BA-4438-B417-8ACAB65F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C855-1B71-41C2-9C8A-29391412B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B709C-0E3F-4602-92A9-82E7B508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16621-7206-46FA-B950-2F6B156C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35F5-3B4C-4187-82C3-E36879D8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8290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F95C-2EC4-419A-8D05-71F02B52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70C91-CA72-452E-846A-BB263EB84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593A-F9B9-4CE6-9ED4-27B3B69C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D6E8-A29B-49ED-8DF3-257C1D1B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1297F-5618-4562-9139-61EB5323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268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67B9-CCB8-41FE-84E8-BF6B68F3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D54B-04EC-4A42-87B3-21A2B0A64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06B16-E6EE-4E9B-90A9-F825F6757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CA93F-6F28-4F30-99F2-7C942838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69217-28A5-49F7-9C0F-2EADB715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5DF78-F606-4782-A83A-BD923CF7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185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9C08-19B8-471A-B3AA-AA7936B2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907D4-721B-49B1-B672-87D8F27CF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D6452-919F-429E-8D41-3C078C7C8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27BA-6058-4BEE-B20E-F09DD9BAB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3498C-FEFE-4F2B-AF1F-C63DFFCB3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B2BD32-D87F-43A2-B0EC-BC10DED1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E2E0C-9226-44C7-9472-FAA22169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0DC2F-B8DF-4B88-B40F-242E6B74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0262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3337-9BC0-4EC5-8E6A-09BCE662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D2AFA-2386-4043-8E08-BC26B175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BC854-BE1B-453D-8644-20B4BB27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334D8-F241-4901-8B80-3C3CFBB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406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D571A-4731-4AD5-96AF-0507A6D5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5FB82-8973-4FD1-8EBD-35A5705E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2ABF2-FE71-4071-8563-73F735F04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2945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C364-51A2-46FF-BFD2-E34DEBAE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9928D-D9B2-4C16-86EC-F358C733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25409-0991-4D85-A74D-5D6240AE3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EFDCE-FC15-416C-BB37-C515039F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792E5-6137-4AC7-8E7E-87C99725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5DD8D-C75B-4FF7-9472-30723BBF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433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6AC7-16CC-4256-A7BC-757C341A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6C7A-4649-48BF-BF54-85E9EC15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380E2-7346-4EE0-8DA4-C230F118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65F3-DF67-4350-BBC4-EE878107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1DAB0-F906-4101-8AE9-B0B3BE84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21315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BE2E-7EA5-4147-AE2B-8BFF5422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1ED1E-B3F2-4789-90E9-8CAC1D970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701F9-B181-4D09-AA9B-7705687CE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85E5B-0CDC-45D0-A81E-E9BF3824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AF3F5-24EB-40CE-84A3-7E4731C9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EBB4D-45F1-4CF0-B6B4-3D07645B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384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1E98-0C2F-491D-BC76-326BACC12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41530"/>
            <a:ext cx="3220233" cy="146367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60974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D07CCF-D1DE-4D56-84EF-91D5480A0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0F4A8-BE43-40C6-9FF8-FFAD88FD6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B73D3-4091-473D-8284-BF0A1377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3D34C-2FA5-4C1B-BBE2-F3C18203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3C0A3-AADE-41A9-9EE9-0C7DCFA1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038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5704-D47B-4D91-B072-E2B48F20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D636-9AB1-499B-8AB4-6A795117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2172C-5339-4E43-B823-CFF5046A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EEAD3-56E4-4E6F-84FC-428F139A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497B1-F0B2-4FA3-B37C-311DA7AB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353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C61A-D678-41C1-8CB8-629EB695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333B-D96A-45FB-A9B2-F3155B85A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AB21D-E7F3-46EF-8B46-550ABD877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368F9-0FF3-4D34-90FD-D99491A9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99323-DA47-423C-B93F-936CED25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B247D-8040-428B-B3F8-08DECCA7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003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8B36B-D7A3-45B7-AB24-14E3A3EF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05D8C-B138-46D3-A4AA-5F79FBE67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BCED5-5DF7-4A36-86F8-D6869DA9A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CB679-8871-458C-BDBB-742E7835F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0E197-116F-4383-8364-808CE54DA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E347E-D052-4476-BBF6-40D17AD9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BD7D9-526A-4C5B-A6AE-8075AB80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625AF-1775-4548-A997-0AA4EF16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0408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080F-C6D7-4B03-BFC8-5191CFC1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1BD7A-6F39-4C24-B0B7-030E5DAA6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D7084-6538-4A42-A191-D96B7BE8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04585-E473-4676-93CC-CB6B56C3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110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7557F-AA3C-4D89-B526-42037A14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9DE82C-5D47-4360-AFF7-BE95EC77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E426E-986E-4841-9834-413CE96C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963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6236-D28F-4A31-85C7-7675FD19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9FED-1E36-4E50-B02C-856F9AC0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A48AA-B4C5-4DE5-8913-626308A17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6C5F1-6F47-4A1E-B9FB-D20B9441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69C5D-B472-40CD-84A7-E2726DDA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7AA63-9BB8-427E-BB60-239FA2A1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573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6280-C9EA-4D3C-BD96-9A71B48B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8FF63-70F4-459D-9EAB-288188771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590B1-1FF2-42ED-B37E-BD864503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4EC38-51EF-472C-A2BA-F726BD42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47800-7CD0-481E-AF01-F2B5E843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3644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10F9-1201-4C2E-B8C0-2BE4F1D4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E889A5-3D48-40E0-BFCF-AB8E4A53A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EFAAE-0C77-4E16-9CF4-C8467FD35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4A3FD-3637-4481-B519-FB5E4F95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E7694-F1AE-48B7-B22F-5EAC9568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18603-1CAD-4BCA-B781-FCF5E5CF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6075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AE54-7600-4253-94E0-552D90355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91634"/>
            <a:ext cx="4222315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518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55CAE-E3EA-422B-BF2F-671A74913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008BC-E7C0-437A-997C-F99A85197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9F99C-21DA-47CF-9A9F-2DB11E5F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2AB37-4723-4C95-97DB-95259D17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15FB8-27EF-4DA7-A757-4BD56DDE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011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B5D2-FB6F-4655-9D0D-421A82587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712C-83EE-4455-9B1A-784CA849E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8238F-7907-469C-8256-878A92B6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CD1D3-52BF-4FBE-9077-FA17E619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DC1CD-9760-4D66-A56B-A1197856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272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28F19-C3BA-4438-B417-8ACAB65F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C855-1B71-41C2-9C8A-29391412B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B709C-0E3F-4602-92A9-82E7B508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16621-7206-46FA-B950-2F6B156C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35F5-3B4C-4187-82C3-E36879D8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2264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F95C-2EC4-419A-8D05-71F02B52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70C91-CA72-452E-846A-BB263EB84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593A-F9B9-4CE6-9ED4-27B3B69C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D6E8-A29B-49ED-8DF3-257C1D1B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1297F-5618-4562-9139-61EB5323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0712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67B9-CCB8-41FE-84E8-BF6B68F3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D54B-04EC-4A42-87B3-21A2B0A64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06B16-E6EE-4E9B-90A9-F825F6757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CA93F-6F28-4F30-99F2-7C942838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69217-28A5-49F7-9C0F-2EADB715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5DF78-F606-4782-A83A-BD923CF7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197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9C08-19B8-471A-B3AA-AA7936B2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907D4-721B-49B1-B672-87D8F27CF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D6452-919F-429E-8D41-3C078C7C8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27BA-6058-4BEE-B20E-F09DD9BAB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3498C-FEFE-4F2B-AF1F-C63DFFCB3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B2BD32-D87F-43A2-B0EC-BC10DED1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E2E0C-9226-44C7-9472-FAA22169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0DC2F-B8DF-4B88-B40F-242E6B74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6049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3337-9BC0-4EC5-8E6A-09BCE662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D2AFA-2386-4043-8E08-BC26B175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BC854-BE1B-453D-8644-20B4BB27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334D8-F241-4901-8B80-3C3CFBB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0347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D571A-4731-4AD5-96AF-0507A6D5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5FB82-8973-4FD1-8EBD-35A5705E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2ABF2-FE71-4071-8563-73F735F04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379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8420-3B88-4A57-9F6C-130B1AB4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514AD-21F2-45D5-9AB5-7ED15EF69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CA47E-F8E4-4B54-9A02-D9846337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6CEEC-42D2-4EAD-B0BD-971F5449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505F0-4180-459D-913D-82ECE400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1858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C364-51A2-46FF-BFD2-E34DEBAE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9928D-D9B2-4C16-86EC-F358C733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25409-0991-4D85-A74D-5D6240AE3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EFDCE-FC15-416C-BB37-C515039F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792E5-6137-4AC7-8E7E-87C99725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5DD8D-C75B-4FF7-9472-30723BBF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559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BE2E-7EA5-4147-AE2B-8BFF5422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1ED1E-B3F2-4789-90E9-8CAC1D970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701F9-B181-4D09-AA9B-7705687CE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85E5B-0CDC-45D0-A81E-E9BF3824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AF3F5-24EB-40CE-84A3-7E4731C9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EBB4D-45F1-4CF0-B6B4-3D07645B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420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1E98-0C2F-491D-BC76-326BACC12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41530"/>
            <a:ext cx="3220233" cy="146367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4179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D07CCF-D1DE-4D56-84EF-91D5480A0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0F4A8-BE43-40C6-9FF8-FFAD88FD6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B73D3-4091-473D-8284-BF0A1377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3D34C-2FA5-4C1B-BBE2-F3C18203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3C0A3-AADE-41A9-9EE9-0C7DCFA1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2381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5F0C-BABE-418D-AD13-F7A8FA9D6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F23D1-6741-49C6-9391-261976F66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2DAC-3716-4744-94C5-14DE88A5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CCEDC-AA5B-4010-83A1-ED0BA443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6DD8-0E64-4DF9-A7FE-11A1A3F1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502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1763-3A2B-4817-8347-98FC12F8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7A19B-4E6D-4E87-8541-071B8FF9D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116C-AEBE-47BF-9713-46398E93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F21FC-7900-4A02-815D-06FDB5B5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94D6-1044-4440-94F0-144465FF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9704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6972-4BF9-464C-8192-DCCF3E65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E1CA6-B91F-4457-BE47-645C9662A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F5589-16F5-4D77-9AA4-CAA6301F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9928D-4E30-46B1-A379-8DB88265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E12BE-15EB-46F8-8A22-55C535CF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3423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B28A-101E-4F70-853D-5A246DB8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46B4D-B360-42E9-9EFB-549984D8E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1CDFA-116A-4578-9103-48CC1564A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45282-C832-4FE2-B4D5-F34ECC7A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E6FA9-5A37-41CC-B5F0-C19D03FA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B0215-ADFD-4E05-9358-0F6B2A88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7009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4B8E-A0D7-4A2E-A864-2760ED0C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24EC-6B94-497E-8185-8485982D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2CD68-6517-4E6F-88AF-1094864F5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C2732-FDFB-4DFB-89B1-099E1C4BE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CC573-5B6A-4664-8D1F-207C73A7C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B2689-C10A-4357-A8A1-5F2F9FAC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4DDCB-0263-4138-A838-939643F0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F71E60-00AD-439C-9DB2-B3D54BBE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4868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0A4F-EC1B-4421-B2B9-921EAF401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4DE55-C773-47D4-9FC4-B37BA08D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2EF04-95F0-4A03-A6D9-1CE13008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9E6C1-7B98-436D-9A98-AA54D51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245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C724-D356-43FC-A034-9A81D0FA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08FA7-D518-4527-9902-8066FF3C0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9A0AB-E781-47A5-9322-02B36690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B2520-DFEC-45CA-B724-DE9252DA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B25D3-FE41-43CE-AD21-037BC43A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4F1C7-8182-4A90-96E5-7BF6CABB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3056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378EE-CAC2-4409-A31B-3AF6F390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362FA-0A84-4620-89A8-5C65748B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F349C-228F-4F14-AAFC-78E81796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007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236B-041D-444B-B047-D7EDCFF4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58FE-088D-4002-825A-4A3DD18E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923B-8292-4F09-BF49-09DA509D9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202BB-E36B-4222-A35C-B4254FD8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5E759-4679-44C2-BA33-9D13DC9F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0AFF0-BF0C-47D0-9B31-5B2B5741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972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DC2B-6065-47D3-8ECD-0E6471F9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C2E6F-0E6A-4E61-BE7E-CD3C49B74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AABEA-4C3B-4D0C-94E0-51289C227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2600D-324F-4606-9C12-7D374A3E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500B5-185E-4F3E-965D-4B996379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1E60F-13EB-4CA3-B00F-0C07D4D2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0390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C7C5-2320-455E-AAEA-75FE7ACC1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409" y="1129212"/>
            <a:ext cx="3295388" cy="172672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5140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F796D-1D66-4D2E-90BF-3D3A768D4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6C75F-BE57-4BD2-A2DC-7FFD99D5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099F7-5210-42B6-94EF-28F13B2A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2113A-4BDD-40A9-A662-1322F9B0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2D366-DAD3-44B4-B793-80CEEEE9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5593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B898-FE53-4B80-9E07-F5EA3811D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64AE-6FC7-4630-8BD3-6AE10E613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CFB7E-78C5-40CD-9DE1-EA7B2806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D18C-83A4-4210-A962-CBA2C725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8BED3-AD30-452D-B9C3-717A8E7E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977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C6B-DFF2-401D-A11F-073AD745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08994-F113-4CB8-AD0A-1E5132E36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0D26A-1AC9-46BD-A661-1BC56CA8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221EF-12F6-40E8-B633-8C20CD8D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8E7F-9028-4F92-9EF9-E22EED05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7246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BF38-3179-40BC-B5B6-DBA73438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203E5-2E22-488D-85C4-3A18BB344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EB2C3-C43A-4A27-8F4F-113D639F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BE79-67AB-4EAE-9AB7-C63A0686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4CDB-6BEB-4600-94FB-6A88D38F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9048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0341-A715-4475-BFD2-3D0D0D85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F675B-F38D-41F3-ADFE-3DEABE508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6CD38-01DE-4BFD-B581-5ACBB7F13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CE595-A11E-4161-886F-9D575B12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69C0C-1B61-4D07-8F6E-13BF8992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2778A-BF32-46D6-AD3A-BFD4CA1A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0188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CC2D-E7AB-4088-A94A-533A5DF1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7EB47-2F82-4D44-8430-62585400D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E5023-8959-4FDE-960D-5B452402F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797AE-335E-4D26-BF7B-BC2E14B44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29403-58DD-4B63-82FC-1AAEB24DD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B31D4-497E-4C3D-8FEC-F74680D4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4F8CD8-E171-4596-AF5F-B369956D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EF1B1-C3E1-41B9-AE2B-9F626D24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008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3E9E-52FC-4E5D-8E36-F46D6705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C1428-C936-4ECD-A993-CA88ABC6B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FC36B-FB97-430A-9D76-78681E47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E4D22-858C-4E5D-B0AC-48E66FD60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028BB-F1AA-4A46-BE67-11AE851B7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D12A4-A315-4A9E-ABF8-09A5D573B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CB7F79-D5D2-4D44-B90C-A114991D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4C368-78BC-43FA-BF7D-F93107A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1293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301B-BAA9-4F39-AEF9-E057E5A6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9A661-BB5C-40CE-AE72-5B2D7B58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A53AA-7216-4B64-8585-F7349BC3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01AB4-2088-4BF8-A4D1-124AC04B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0324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4376F-DCE0-4890-A293-D3C5B38A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C9F4E-7751-43AB-B617-8E139C64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8B232-7D49-4B38-80BB-7EF3DD53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7604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71BB-B9A8-4828-BCDA-0D2FDA55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24539-2DD0-4414-9BAD-C5E79FBDF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9DD6E-EF60-486A-85BE-36171087E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D8B-4A6C-40EA-9E1E-21E2ABF5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48532-D49F-4DF5-8335-D04DB648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30904-A507-44B0-82C3-CD1C1E15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5090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CE1C-A735-41BF-AA96-83609175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8B23C-4BDA-42C4-9420-BD4E5A2C3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A5DAF-8F56-45F4-9D5C-E583D11DF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4686A-68AB-4231-B47D-79208396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6382C-8617-4D96-A822-463F8052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0409D-BECE-47C9-BD8B-443AC0E7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6732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1663-6C2F-4E75-B047-D019DEAEC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80774"/>
            <a:ext cx="3370545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4133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96E91-EE3D-4047-9EFE-ACA331FF9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18461-1341-4445-8E3D-8B6CA318C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E5051-54D6-4140-B3F7-F1BA95CE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0BFD-343B-4413-AA74-54983671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33C73-6E4A-41F1-A289-AF136F33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879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F9DF-C1C9-48F9-9B1D-77EDF97DF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1B8D1-3EAD-4092-99DA-51D1323E9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D45A0-FBA8-44D8-95B5-4BA51A18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D9E3E-EDB2-4326-9316-C61393C8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2616-D68E-4EB9-81C3-A1C54DA7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3658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6EA3-93EB-4F13-9854-79BAA5BB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46233-9A44-4D1F-965A-3FEA3E4D9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A69C2-5E2D-447E-AB56-2D9183D5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12395-4251-4002-992C-4D85F610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A4955-E900-4CD5-A990-6F331A9A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02859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D16B-3FB7-4ACA-A7BB-D9255B60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1971F-1059-48A0-9B4A-D60719B3F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6FF35-252C-4009-98CE-5C831FA9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57614-AFD4-413B-8138-5F8CDD7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5E74A-6FC7-4D7C-B009-0083A5A9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1014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5899-2D62-42ED-B55A-3CBE3588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A1E1D-57EE-4C38-A88D-A2CADE4A9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97B37-5D48-4220-A101-B824B8373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1B77C-BBB4-4756-AC92-F03B1E12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8C336-62EB-445E-B7C3-89CF9A2EA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2695-20E5-4594-B340-83553FA5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10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56FC-89CB-46EB-A176-8FFC8204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CCDFF-57F8-4B3A-9A1E-A4FBF6C5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4050D-A555-42A7-842B-3C14BA0D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01992-344F-4361-96C2-1654D9A2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84186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B9D1-C12F-47C5-BE81-D59AB8EF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93F56-0185-41A9-AD6A-BDA31AB36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AB0A7-07F4-425A-8EFD-0EB34035D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F1B502-368B-4780-9B95-0FD712C82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1589A-A350-433D-B29F-3B39294D9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B3C62-CC34-4DDF-919D-C2CB36FAD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CC1B1-7E67-4036-A03C-5FEC6D5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8DFC5-331A-4AEC-973C-9F10C5F0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348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ECBC-442D-46C4-BA2F-57087663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94EE8-327B-4F3C-9D4F-91F8D0DC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F6006-FCF8-4D2E-9179-10970E56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83689-96C0-43D7-963F-6F4B63CE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0491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27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7260-8DB3-442B-B864-D28F3CF1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66B7-995D-48FC-83B3-B554F22C8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1C842-262B-443F-B3D7-1FA0A987D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B4472-C805-4023-B7B5-5E01CE49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3718F-5FB6-477C-89E5-6C8C7746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76B59-854E-47F4-BA13-A65053FB0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79276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074-E117-47DE-AC5D-23C4CB36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CCD8D-9A4B-4066-BDB5-9FB010149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B4902-6874-4C80-94D0-36A9C3269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8F9D7-0CB1-44B5-808B-553DBAEF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9E8DE-B1A0-4526-BDE8-8BA569FC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27B71-3C6D-441D-B82F-6F609EC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4708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70453-486D-4B87-BAA9-C39D8D31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0367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706AFB-62EB-4BBF-8087-86AC3C169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99776-5746-45E7-A647-9F22C05FC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8DCCE-8E0F-49D7-A828-6A5135EA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AECE-0412-4D7D-9A71-C03B3C7A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D2AD3-4DA2-491E-9DC4-74EB9BCC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3741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80669-0E22-45BA-93A9-87C5C2337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6AE62-BD5D-4C4F-BBAE-78B6AD095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8F6E-7A25-404B-99A2-6D938F18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1AA7-B2C8-444E-A933-48BBDB95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CD189-B8F3-481B-9AE2-7CBB2D3C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368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2CA6-11D5-4C27-ABFA-B9E3D5AF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3D8F0-105A-4B65-AB1C-A3F8527BC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DB62B-305D-4430-86FD-4C415709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75DA4-F7A5-420F-AEA2-56065EE6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44F5F-D4A8-47B4-B13D-CD2EB6BE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3706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693D-9DF6-414C-B112-056B5709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B1BE-C2BF-4148-9F6E-CBAE2655D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22E93-D6A0-4582-AEF9-90FAEB62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FCBBA-12C1-4D04-A8BD-BDD64A5A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C3E1-1551-426E-A037-57CE0784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941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3C816-3CEC-4C46-AE9A-A4FFA57B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53D7C-515F-45C8-A302-4020C5AF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FCF06-5CE8-4B16-B5C2-CF1ACF31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6148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C347-0A07-482E-9D15-EB0DD059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C99F5-2D15-42EF-929A-376EBFF87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D85B9-AE58-4D7D-AC1A-3D126EEBE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1F3AE-0621-4468-8E08-34439B18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69F1C-B713-43E9-9481-04E48C70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538D6-C677-45A6-95EA-D4B0B85B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4003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034B-944B-433D-A7A7-D2278CC8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82C8-8FFA-451F-A2D4-41DF316AD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1D8B8-1EBB-4795-B5AB-E0EB9DA85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4BAF0-E10E-467B-BA8E-998D9D8D1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EF1D9-05E4-40F8-8E77-94F475F8F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377CD-1A35-4051-9CB6-6F0E04A1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BF69CD-3BCE-4143-8642-01FEA95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64D9-D18C-4DC3-B9AE-AA21834D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3412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DA57-3367-43A8-95DF-D8F909E6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6531E-296C-4F2E-B5EF-39FC1B3D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06DAD-53ED-48B6-9BDA-D6E0CBCB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D27B6-7693-4381-BC71-78B272BE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4869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912D4-C257-4E35-9F3D-E2EBC022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B36D7-A32F-42B7-9246-4A9956EF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C969F-5A11-4A6F-A1EF-AE55B3EF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5720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5C22-8A7F-45EB-B090-1B4D0C55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8102-E754-4047-AECE-F86DCF571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BA6E8-9F0F-437E-A585-6ED1E5F28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27D7B-3A8B-41EF-A50C-485C1F67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620BD-B053-4A7F-B4B8-2CCE3F1D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3B8A5-C18B-4C78-BC7B-8BF9DA37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9416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8CA8-4F20-4EE8-85EC-64880D68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58B4B-0F86-44C2-A6FB-192201D60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360CC-0569-466F-BF3C-A7C960AEC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CC3FD-062B-489F-977E-CBCC6A49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1F47A-4BF8-44F2-A632-31C379DA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ED342-C6CD-47C8-93FD-83F42E44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3494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2315-7569-434F-B9DF-AEA73885D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1627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3ECAC-D217-4495-9B24-17F5412B4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2EE16-78D4-41E3-AC84-E1E7BC947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F3E9-84F6-4A45-BC51-1B6394F8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1E984-E948-4403-A731-D742F696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F8352-0257-4AF8-87E6-209D3C59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42530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3750-ED19-4DD1-A31E-5224A488F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3F20C-F0DE-478A-B7B0-D3736A4C5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AE35-A723-4A1F-8E54-A982D61F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EFFA1-2D70-4BCD-8CD2-439C324C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566D-5FDB-42D5-B261-38E357E0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0445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E1BD-6B20-43E4-9B0D-86831D68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1846B-62AB-4611-8681-B2D7F9F7E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65964-83F3-4B23-9ED6-5CAC8B7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CEA1F-46FB-4EB2-875D-D4A2FBC3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EDCF-E083-41FD-A5B2-07D70A82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12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73E0-362D-491B-BCA4-066A3B40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B57FB-A8AC-43D6-90ED-12BB8A996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E2FF2-9DEC-46CA-926D-3CD81469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4CB65-A9A6-4488-AEB9-29716BD5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59CB3-8EF3-45AE-9103-FCE490C2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A1032-69B2-4D36-8FB9-3D6CD7B4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04209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49B6-AA8C-48A9-B7A2-FDBCC0D6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A6512-F202-4B5A-85F1-D5D32F841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A72DA-8F16-4965-A12A-83628B41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EEC6B-3F92-4566-992B-8642AAA4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5B05-D451-48AA-A046-56412305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164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864F-02ED-4C14-9CB5-6BD3A400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BE3AE-9785-4C39-89FB-F87F11B53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B6E83-559A-4851-8AD1-701807824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508AD-D106-4086-91D4-0DD41DDD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BBEB1-8801-455C-B20A-90D167B4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D1A18-60D5-4C46-9377-FD320F90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3018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C855-292F-4A3A-B2C9-CAA34C3D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87A3B-0212-4840-9827-E4F59B2A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A1D22-4036-4EBE-AA81-8D00F257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289-8FE5-495C-852B-CAF6E374B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E14AB-F0C6-4239-AAA9-D1E41C40B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92CFC-4251-4085-857C-9CF7D643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E8B38A-35FD-4B44-8789-3822AC82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64EB9-2BC6-426A-96D2-01EBB13B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7194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55BF-4ADA-4E6D-9FC2-73B0A82D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1054E-37D6-4206-8867-5E25EC10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86666-377D-4318-91E0-604205AA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FFBA9-6981-4FE4-8161-61CF860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043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B49C4-3E50-46C2-8A95-91167E76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DA6DD-0274-46BA-B9AC-D4CD87FA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3A14F-8908-4E63-9A67-34661203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1046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D9B2-16ED-4862-A9D4-CDAAA4B1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D1A8-3B1B-4867-A80E-B727FBDF8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F4B84-6C11-40CD-9B80-6E4D674B6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9E539-2238-4DED-9ACA-703B6829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77CBD-9A6B-4EAB-A1E7-D16928F1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FF8E-A67E-4AF4-B728-0F8692FB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4838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118E-735F-40C7-BA8A-7B9C1D22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C55C7-F908-4A1E-B511-36354366C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96E7-3CC1-4712-8FB6-5EA0417B4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29035-690F-40C3-ABC5-6E92B70C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41FC6-795A-475E-817D-8377042F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4FDF7-8606-4704-ABBC-6B16B18A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2631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C261-33D0-43F5-891C-A369D0BC1A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267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2015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15A71-14BC-4FF8-A75A-243962005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82F75-B0EA-449F-B93C-9E32BDD7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9A457-3DBB-4396-9376-378BA30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F4F01-5ADE-4649-A8C2-9C3A5BDA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DDFC7-C790-457B-A0B2-CA04A5D2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33310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3434F-4C5A-4390-A0D7-EB60BEA21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04B8C-68D8-4C96-BCC0-517C7C794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F10CA-AB26-46CB-8335-7DF13498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095D3-49DE-4A86-9214-7B3D281B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6E904-120B-4A9D-B6B4-D2B2A2E6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157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BFD5D-3082-453A-9749-3CAFE14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2B81B-F505-4006-BE44-D9A5A60EF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E53F9-C8B8-453F-A89E-1AE5C393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0923-46F7-4692-A0CF-B3280093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1866E-46EF-499F-9182-28C678B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D6B34-0F6D-4483-8074-19AC64CD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43250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7958-26B1-4E90-BB7A-EF9EC775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4E294-350A-4A57-8A7E-C128A3A70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9CDF2-D5F2-467E-8899-82E66DF6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7F0F-8298-45A5-9F35-E77F0194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75B9-4BF0-4A09-B460-92EAED41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2513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B560-AB49-47C3-99C6-4C8CFE11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5AA1-FD67-40BD-B308-EE0D85509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15FCF-E9DF-4191-8A1B-31699F4C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0DE4A-E0E2-4CDB-8808-98A1BE27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E46FA-3100-4C1D-B7C5-305E280A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909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9536-B749-47EF-BDCB-6B6F281F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53330-FB7A-415B-84BE-588A47AF4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E76FE-A9E5-4489-8EB4-45F67EC98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38EF7-0986-4C55-80DD-3E3B51F0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4275C-47E8-47B0-B469-0B60F340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2878-B7EF-4AE4-99BB-820412DE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01168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A94B-6E1F-4F40-AC22-BBEE9D2D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0EC77-2F06-455C-87DE-51DEBB6C7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B9673-B5B2-4C48-9ABC-E496627D0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92043-A81F-4F8A-88A7-50042EE1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1459E-79E4-4F6C-ADE5-260F9F2FD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82B13-FF6B-4558-862B-731661ED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C9242-0BE5-4298-B320-3D3B95B4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9383B-BFAC-479B-9486-2D76CAB0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9908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4CE-3D91-4B09-A50D-1F6592A0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C21BE-8E72-4EF9-8536-20E713E3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2A7F2-0888-441E-A404-CCE177C9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8644C-618E-4E2A-BD09-421D68C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66733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AC6A9E-3ACC-4441-AF93-923B4D8E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0447D-A0F8-4B1B-8875-044C23D6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93628-146A-4979-B340-FD05DFB6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9955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F2A5-891B-480F-88A3-9D1E452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03C57-D03D-4471-AB22-9C91A5AD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1F9FB-C73A-44AF-A926-57D5E84DF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EA6E0-A8A9-464C-BE33-B63DDCE7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4B727-CC9C-4C59-B294-AC789F3A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930E8-A457-4173-84B0-3D20C715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4615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D185-F015-463C-9921-3040EA5F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EF8CE-AB25-4AB6-9C37-EBF144F3A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68E9A-431E-429B-A370-E143D6258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FFA10-8B84-4131-AC36-D2CA794B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0DCD4-E7B3-4CE5-8EEC-9047B320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EFFF5-5291-4C9C-81FB-7FE50F2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78830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2D8D-8B2E-4AA5-80E1-A5EDB2DC5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68456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Título Arial 28 pts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94872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1AB8A-AB19-4C1F-974D-F7A458FEF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25237-194C-479C-BCFD-2ACDEC0C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FA9E-CBED-4BEB-B49D-A40D136C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F676-1C71-495A-92FA-F4FEBD10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15DB2-02DB-453C-9B0C-95A4310E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76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31E660-1FFC-4A4D-ABEF-07D7454CB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t="7489" r="-17" b="8169"/>
          <a:stretch/>
        </p:blipFill>
        <p:spPr>
          <a:xfrm>
            <a:off x="-2091" y="14240"/>
            <a:ext cx="12194088" cy="68562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8AD11-01C3-4634-8ADF-ACC62C88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71B21-87DD-46A7-851A-A8A3C1F6B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9EB94-5D1E-414D-9DCE-39946A5CA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B432C-E173-4FC6-8866-8D6EE6DC793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A1377-C484-4861-B21C-9C5E3526D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13F30-2F87-4FF9-B3BD-C7632301F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B93F4-1C3F-4C03-B20B-5F433A9A7AAB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06D17-A354-4F38-AC8B-1A1C5A3D0C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4240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90BC1-6A93-496C-9583-446214F2CD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54BB4-1B0B-45E1-9700-8E959140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A84EF-5244-4441-A016-D12F00204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8E156-0E17-44B0-B4E6-611CB9CEF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586C1-EA62-4724-9AAE-BB7C2B2C5CA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3B2F-50AD-4492-92B2-5893CE986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D9B1-DECF-4614-925A-C96330193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9566-10ED-4CDD-B73D-2A65AF46C945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11A3A-6B23-45B7-A894-9C07188162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857"/>
            <a:ext cx="12192000" cy="685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7E440-CA08-41AC-900F-829BD2DC4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5" t="12896" r="16121" b="12405"/>
          <a:stretch/>
        </p:blipFill>
        <p:spPr>
          <a:xfrm>
            <a:off x="9169052" y="365125"/>
            <a:ext cx="2497899" cy="11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A311-9D3E-4D1E-B3E9-1F78653C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9062-C56C-44EF-A7B8-7772B4DFC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7A881-BF3D-48B3-BE44-E6216E40E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99DA-F17A-4832-A675-C12E3240810F}" type="datetime1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D371E-DA9C-4053-8172-7AA0D3419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5D365-05D0-4446-ABCC-FB90882FD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23A73-92D9-4D51-BA90-07E9268108E8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1B7AC-C349-4048-A80E-A51C134457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" y="0"/>
            <a:ext cx="12170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1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7CD4F-A9D1-4FE8-83CF-2CFB7965E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6"/>
          <a:stretch/>
        </p:blipFill>
        <p:spPr>
          <a:xfrm>
            <a:off x="-1" y="-12905"/>
            <a:ext cx="12191997" cy="68562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AF4FA-8493-426C-928C-142915CF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BBD65-7464-4820-8736-3D6B6F21A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00AC6-2075-4D1E-BBFE-52E7800B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812C-254A-48F7-9CFF-167F764E7066}" type="datetimeFigureOut">
              <a:rPr lang="en-AU" smtClean="0"/>
              <a:t>26/01/2021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71C32-529A-4C76-803D-D1FC5F521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5113-F443-474A-9BD6-55441133E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0CFC4-E992-4220-83DE-678C4193D440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061C5-D502-45F0-A1AF-72F89A03EC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4240"/>
            <a:ext cx="12191998" cy="6856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56F87B-D2E3-45F0-A6F2-04163679DB4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26" y="5312280"/>
            <a:ext cx="3346124" cy="15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2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2BCE40-4AA3-4FE7-B4A4-FFA42B7B6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5" t="22963" r="6430"/>
          <a:stretch/>
        </p:blipFill>
        <p:spPr>
          <a:xfrm>
            <a:off x="-3" y="0"/>
            <a:ext cx="12191999" cy="68705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C2211-67BF-47AD-AFE2-F91A2860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A4E23-2297-4F4A-9A89-17B76AE2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8C897-1ABF-43CF-8F15-4D13A178E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063B4-6CD4-47B2-BFE8-3319441904F4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FFFDD-1DD8-4B94-8502-8285921F9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4E642-A9B7-4DF6-B047-D6EADD810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24985-72A5-4DC8-8A86-68CE20B5C7F8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CB35D-9E13-4F58-B98A-656C96896E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4240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2F70E-76D8-4DCA-B005-6409D50F006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7CD4F-A9D1-4FE8-83CF-2CFB7965E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6"/>
          <a:stretch/>
        </p:blipFill>
        <p:spPr>
          <a:xfrm>
            <a:off x="-1" y="-12905"/>
            <a:ext cx="12191997" cy="68562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AF4FA-8493-426C-928C-142915CF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BBD65-7464-4820-8736-3D6B6F21A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00AC6-2075-4D1E-BBFE-52E7800B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812C-254A-48F7-9CFF-167F764E7066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71C32-529A-4C76-803D-D1FC5F521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5113-F443-474A-9BD6-55441133E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0CFC4-E992-4220-83DE-678C4193D440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061C5-D502-45F0-A1AF-72F89A03EC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4240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E1090-3EBE-4EEE-A4C6-544CA2B0B2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6A2C51-9D88-4257-9A16-EE199922E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" t="7317" r="29379" b="22547"/>
          <a:stretch/>
        </p:blipFill>
        <p:spPr>
          <a:xfrm>
            <a:off x="0" y="0"/>
            <a:ext cx="12192000" cy="68437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2BE85-EAC7-43C0-8F20-DD7321BC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6811F-9037-4041-A29F-C28B275F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DA7C7-5BB7-4E27-AF2B-6D4A9A9B9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35A5-DC63-4A97-A928-25527644A02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77B20-7A21-4BAE-96DA-3AA14C1C1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F9770-F0D4-4E7E-AE36-0E75D7774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62BC6-8520-48A1-9C4A-0CC9CA66CB68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00B34-77B9-4A19-BAFA-7308491F6F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4240"/>
            <a:ext cx="12191998" cy="6856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5C8D3-E700-47D4-A47F-B391218D708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1A81AD-E5C1-449E-A8D4-6B10B7F51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A73B3-054D-43FE-BAC0-3E7F6096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E9562-9BD7-457B-8BBC-CDEDA7139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34C6-8174-4107-8C71-47F5B5371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8BF93-2322-4B26-BB76-4C5DC745A56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F3E28-5632-41DA-80DE-B26944D1B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2A9A-F1FF-41D5-A653-E4261A0EB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A5C76-C605-42AC-8AD3-8C10500DDEC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D97C4-9476-46A1-84E8-C9B2F18CB8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527" y="1714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CB158E-42E2-4F3A-8CBC-9FFF110C1F9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0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BA0993-400F-4C35-B8F0-631780A8F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5" t="24205" r="-6925" b="313"/>
          <a:stretch/>
        </p:blipFill>
        <p:spPr>
          <a:xfrm>
            <a:off x="0" y="-28491"/>
            <a:ext cx="13104171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32715-F947-470C-A35F-1F0E454E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2FE2F-EC99-4ABF-8C24-4FEDA7369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C5DD-3D7F-4A38-B798-B777D0623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4B58-62B6-4CE6-8412-055425E94F9C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8345A-0C49-45AB-A821-48B23AF2B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2BA53-D236-47E3-A786-BFABC09DA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CA0D1-9743-44EC-97EC-7A2A605C007E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F7F3A-6B62-40D6-AF42-411ED1F25B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" y="1714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874C1-356D-4DDC-8B3A-F7B68E4FD90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6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FF3AC9-B0FF-4FC4-BFB1-DB365516B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97" b="2893"/>
          <a:stretch/>
        </p:blipFill>
        <p:spPr>
          <a:xfrm>
            <a:off x="-1" y="-1"/>
            <a:ext cx="12194087" cy="682950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01D624-786C-4575-9685-E8985C61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E226C-0981-41FB-8D57-A040B9858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4597-6AC7-4EFF-AABD-14B0B642A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C1F24-B943-4F8A-A9DC-F6824BD26D91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E82E-D84C-4E42-BB25-D9F869C9B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E110-1BF0-4FE7-B174-390B374B4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8C4C2-3189-4646-9650-A5B2348FB75C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5F4AE-2FBC-44D5-BC83-A5DC41CF31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" y="1714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715A5-107A-4E83-B3D9-DA4A1512A3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6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7F4C39-D4C2-49EA-8B0E-4FC9DACDA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2" b="8086"/>
          <a:stretch/>
        </p:blipFill>
        <p:spPr>
          <a:xfrm>
            <a:off x="0" y="0"/>
            <a:ext cx="12191998" cy="682950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F42D0-4A0F-4479-BCD8-1C3854F2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CE6F1-0A6E-492D-BEA6-10FE2923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36C53-4E19-43F6-8D7F-DFAE21675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34A7-F7D2-499F-96CE-29A559996509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8484D-C804-4CE7-B3CC-C833A2A20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74AAA-681E-447A-8185-86A980009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25B2-F98E-4C14-9FFB-D63D8BC58B06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D4588-9E34-45FE-BEAC-A8A0789752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" y="1714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2F5E4-3000-411E-8233-51008AEECE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2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3F44B4-EFDC-4AE8-B692-A631EB20E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88" b="3201"/>
          <a:stretch/>
        </p:blipFill>
        <p:spPr>
          <a:xfrm>
            <a:off x="-2090" y="12526"/>
            <a:ext cx="12194088" cy="682950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267AE-D354-4CEE-9F36-AED105DC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43CAE-F9FF-4A69-B161-F8CD53729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178EE-4F22-4FE6-98E4-C9216DC09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F40EF-FA51-484C-8171-7002249A8A5B}" type="datetimeFigureOut">
              <a:rPr lang="en-AU" smtClean="0"/>
              <a:t>26/01/2021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67FFC-2E39-47D7-8F8A-D2C73455B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984D-6AA1-4DD3-9E21-D119B031B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5B174-E601-4548-922E-C43F676FEDE6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8EADD-080E-430D-9983-017249578E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" y="1714"/>
            <a:ext cx="12191998" cy="685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50948-FB29-480F-ADD4-7597E79E5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7.png"/><Relationship Id="rId4" Type="http://schemas.openxmlformats.org/officeDocument/2006/relationships/hyperlink" Target="mailto:miacceso.lasbambas@mmg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8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3.bin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sbambas.com/mi-acceso-las-bambas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829DD-2EE1-4B98-8732-F444850FCB47}"/>
              </a:ext>
            </a:extLst>
          </p:cNvPr>
          <p:cNvSpPr/>
          <p:nvPr/>
        </p:nvSpPr>
        <p:spPr>
          <a:xfrm>
            <a:off x="838200" y="1131879"/>
            <a:ext cx="5641258" cy="611950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F4B25A-6214-4289-A6B7-0DD28D10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2" y="1156214"/>
            <a:ext cx="5838175" cy="558120"/>
          </a:xfrm>
        </p:spPr>
        <p:txBody>
          <a:bodyPr>
            <a:noAutofit/>
          </a:bodyPr>
          <a:lstStyle/>
          <a:p>
            <a:r>
              <a:rPr lang="es-PE" sz="2600" dirty="0"/>
              <a:t>NUEVO SISTEMA MI ACCESO </a:t>
            </a:r>
            <a:endParaRPr lang="en-AU" sz="2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C9529-A09F-4F6A-8D40-8B82B5549002}"/>
              </a:ext>
            </a:extLst>
          </p:cNvPr>
          <p:cNvSpPr/>
          <p:nvPr/>
        </p:nvSpPr>
        <p:spPr>
          <a:xfrm>
            <a:off x="896922" y="243476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Enero, 2021</a:t>
            </a:r>
            <a:endParaRPr lang="en-A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C0780-985E-4540-A748-316CAF3F3021}"/>
              </a:ext>
            </a:extLst>
          </p:cNvPr>
          <p:cNvSpPr/>
          <p:nvPr/>
        </p:nvSpPr>
        <p:spPr>
          <a:xfrm>
            <a:off x="838199" y="1932548"/>
            <a:ext cx="3134033" cy="51568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85B58FF-B76F-4560-B8B5-932D8EEA62BD}"/>
              </a:ext>
            </a:extLst>
          </p:cNvPr>
          <p:cNvSpPr txBox="1">
            <a:spLocks/>
          </p:cNvSpPr>
          <p:nvPr/>
        </p:nvSpPr>
        <p:spPr>
          <a:xfrm>
            <a:off x="896923" y="1855480"/>
            <a:ext cx="5199076" cy="70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2400" dirty="0"/>
              <a:t>PROCEDIMIENTOS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14094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05" y="313688"/>
            <a:ext cx="9595982" cy="1325563"/>
          </a:xfrm>
        </p:spPr>
        <p:txBody>
          <a:bodyPr/>
          <a:lstStyle/>
          <a:p>
            <a:r>
              <a:rPr lang="en-US" dirty="0"/>
              <a:t>MI CONTRATO REQUIERE TRABAJO DE </a:t>
            </a:r>
            <a:br>
              <a:rPr lang="en-US" dirty="0"/>
            </a:br>
            <a:r>
              <a:rPr lang="en-US" dirty="0"/>
              <a:t>EMPRESAS SUBCONTRATISTAS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B696FB-CE8C-4B2A-9815-F8B9C8094CED}"/>
              </a:ext>
            </a:extLst>
          </p:cNvPr>
          <p:cNvGrpSpPr/>
          <p:nvPr/>
        </p:nvGrpSpPr>
        <p:grpSpPr>
          <a:xfrm>
            <a:off x="2224637" y="2213526"/>
            <a:ext cx="7576768" cy="3061475"/>
            <a:chOff x="2224637" y="2213526"/>
            <a:chExt cx="7576768" cy="30614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452356-6FF5-47EE-A551-4BC381644F5A}"/>
                </a:ext>
              </a:extLst>
            </p:cNvPr>
            <p:cNvSpPr/>
            <p:nvPr/>
          </p:nvSpPr>
          <p:spPr>
            <a:xfrm>
              <a:off x="2224637" y="2213526"/>
              <a:ext cx="2953419" cy="3056555"/>
            </a:xfrm>
            <a:prstGeom prst="rect">
              <a:avLst/>
            </a:prstGeom>
            <a:solidFill>
              <a:srgbClr val="F08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PE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8EA662-73B7-4605-AB6A-2817459CD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463" y="2598482"/>
              <a:ext cx="889877" cy="65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BEBB5C-1326-488B-952C-512FE6BE30DF}"/>
                </a:ext>
              </a:extLst>
            </p:cNvPr>
            <p:cNvSpPr/>
            <p:nvPr/>
          </p:nvSpPr>
          <p:spPr>
            <a:xfrm>
              <a:off x="2826190" y="3202623"/>
              <a:ext cx="209783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dirty="0">
                  <a:solidFill>
                    <a:schemeClr val="bg1"/>
                  </a:solidFill>
                </a:rPr>
                <a:t>SI TU </a:t>
              </a:r>
              <a:r>
                <a:rPr lang="es-419" b="1" dirty="0">
                  <a:solidFill>
                    <a:schemeClr val="bg1"/>
                  </a:solidFill>
                </a:rPr>
                <a:t>CONTRATO REQUIERE APOYO </a:t>
              </a:r>
              <a:r>
                <a:rPr lang="es-419" dirty="0">
                  <a:solidFill>
                    <a:schemeClr val="bg1"/>
                  </a:solidFill>
                </a:rPr>
                <a:t>DE EMPRESAS </a:t>
              </a:r>
              <a:r>
                <a:rPr lang="es-419" b="1" dirty="0">
                  <a:solidFill>
                    <a:schemeClr val="bg1"/>
                  </a:solidFill>
                </a:rPr>
                <a:t>SUBCONTRATISTAS </a:t>
              </a:r>
              <a:r>
                <a:rPr lang="es-419" dirty="0">
                  <a:solidFill>
                    <a:schemeClr val="bg1"/>
                  </a:solidFill>
                </a:rPr>
                <a:t>DEBES: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71C4E4-1CB6-4B05-9505-7504CA2B224F}"/>
                </a:ext>
              </a:extLst>
            </p:cNvPr>
            <p:cNvSpPr/>
            <p:nvPr/>
          </p:nvSpPr>
          <p:spPr>
            <a:xfrm>
              <a:off x="6748053" y="2218446"/>
              <a:ext cx="3053352" cy="3056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PE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E784BC0-B55C-4DB4-A790-522A01550297}"/>
                </a:ext>
              </a:extLst>
            </p:cNvPr>
            <p:cNvSpPr txBox="1">
              <a:spLocks/>
            </p:cNvSpPr>
            <p:nvPr/>
          </p:nvSpPr>
          <p:spPr>
            <a:xfrm>
              <a:off x="7006853" y="2480894"/>
              <a:ext cx="2539001" cy="25925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s-419" b="1" dirty="0"/>
                <a:t>Solicitar el registro </a:t>
              </a:r>
              <a:r>
                <a:rPr lang="es-419" dirty="0"/>
                <a:t>de la empresa contratista: Se realiza por el mismo sistema y debe ser validado por el dueño de contrato.</a:t>
              </a:r>
            </a:p>
            <a:p>
              <a:pPr>
                <a:lnSpc>
                  <a:spcPct val="100000"/>
                </a:lnSpc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s-419" b="1" dirty="0"/>
                <a:t>Ingresar al colaborador </a:t>
              </a:r>
              <a:r>
                <a:rPr lang="es-419" dirty="0"/>
                <a:t>y asignarlo a la empresa sub contratista.</a:t>
              </a:r>
            </a:p>
            <a:p>
              <a:pPr marL="0" indent="0" algn="just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es-419" dirty="0"/>
            </a:p>
            <a:p>
              <a:pPr marL="0" indent="0" algn="just">
                <a:buFont typeface="Arial" panose="020B0604020202020204" pitchFamily="34" charset="0"/>
                <a:buNone/>
              </a:pPr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93D723-32BD-4933-9424-9FE8A7E52544}"/>
                </a:ext>
              </a:extLst>
            </p:cNvPr>
            <p:cNvGrpSpPr/>
            <p:nvPr/>
          </p:nvGrpSpPr>
          <p:grpSpPr>
            <a:xfrm>
              <a:off x="4891198" y="2736572"/>
              <a:ext cx="2097836" cy="2081185"/>
              <a:chOff x="4891198" y="2608756"/>
              <a:chExt cx="2097836" cy="208118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EF602AE-0A69-4BB3-B44C-CD95DDEE0AE8}"/>
                  </a:ext>
                </a:extLst>
              </p:cNvPr>
              <p:cNvSpPr/>
              <p:nvPr/>
            </p:nvSpPr>
            <p:spPr>
              <a:xfrm>
                <a:off x="4891198" y="2608756"/>
                <a:ext cx="2097836" cy="208118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41531AD-0E9D-42CE-A765-34B2C61C1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9947" y="2692833"/>
                <a:ext cx="1885954" cy="1913030"/>
              </a:xfrm>
              <a:prstGeom prst="ellipse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CE8DB1-633A-4152-951B-C1980CE5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9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31" y="170685"/>
            <a:ext cx="9595982" cy="1325563"/>
          </a:xfrm>
        </p:spPr>
        <p:txBody>
          <a:bodyPr/>
          <a:lstStyle/>
          <a:p>
            <a:r>
              <a:rPr lang="en-US" dirty="0"/>
              <a:t>VALIDACIONES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31" y="1623306"/>
            <a:ext cx="11091798" cy="5834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419" dirty="0"/>
              <a:t>Una vez completado el registro, este pasará por una evaluación de distintas áreas. Estas evaluaciones se harán de forma paralela.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B338A-05D7-4576-A9B6-0F5210A7B8E5}"/>
              </a:ext>
            </a:extLst>
          </p:cNvPr>
          <p:cNvGrpSpPr/>
          <p:nvPr/>
        </p:nvGrpSpPr>
        <p:grpSpPr>
          <a:xfrm>
            <a:off x="390867" y="2668840"/>
            <a:ext cx="11394824" cy="3306407"/>
            <a:chOff x="390867" y="2668840"/>
            <a:chExt cx="11394824" cy="33064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6FF9A6-45EA-43FB-8A10-9352C6915C05}"/>
                </a:ext>
              </a:extLst>
            </p:cNvPr>
            <p:cNvGrpSpPr/>
            <p:nvPr/>
          </p:nvGrpSpPr>
          <p:grpSpPr>
            <a:xfrm>
              <a:off x="390867" y="2761008"/>
              <a:ext cx="2052975" cy="2788918"/>
              <a:chOff x="390867" y="2761008"/>
              <a:chExt cx="2052975" cy="278891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6B0F1B-16C3-4DFF-983F-FFF0EF954F6B}"/>
                  </a:ext>
                </a:extLst>
              </p:cNvPr>
              <p:cNvSpPr/>
              <p:nvPr/>
            </p:nvSpPr>
            <p:spPr>
              <a:xfrm>
                <a:off x="390867" y="3118104"/>
                <a:ext cx="2052975" cy="243182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87B538-2798-403C-9AE9-06ADCAFD4F1F}"/>
                  </a:ext>
                </a:extLst>
              </p:cNvPr>
              <p:cNvSpPr txBox="1"/>
              <p:nvPr/>
            </p:nvSpPr>
            <p:spPr>
              <a:xfrm>
                <a:off x="430154" y="3629386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>
                    <a:solidFill>
                      <a:schemeClr val="bg1"/>
                    </a:solidFill>
                  </a:rPr>
                  <a:t>Dueño de Contrato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09C464-031D-4947-A2A0-8AED351968F8}"/>
                  </a:ext>
                </a:extLst>
              </p:cNvPr>
              <p:cNvSpPr txBox="1"/>
              <p:nvPr/>
            </p:nvSpPr>
            <p:spPr>
              <a:xfrm>
                <a:off x="430154" y="3905836"/>
                <a:ext cx="192831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El dueño de contrato evaluará la idoneidad del postulante al puesto de trabajo a desempeñar. También puede solicitar información adicional para hacer una evaluación mas exhaustiva.</a:t>
                </a:r>
                <a:endParaRPr lang="en-US" sz="1200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5A56210-5C21-425A-9B0D-ED008A56D664}"/>
                  </a:ext>
                </a:extLst>
              </p:cNvPr>
              <p:cNvGrpSpPr/>
              <p:nvPr/>
            </p:nvGrpSpPr>
            <p:grpSpPr>
              <a:xfrm>
                <a:off x="1054071" y="2761008"/>
                <a:ext cx="749559" cy="750178"/>
                <a:chOff x="4066871" y="2152165"/>
                <a:chExt cx="749559" cy="750178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4DCE566-4C1B-442D-B4E7-6BD8B74266F4}"/>
                    </a:ext>
                  </a:extLst>
                </p:cNvPr>
                <p:cNvSpPr/>
                <p:nvPr/>
              </p:nvSpPr>
              <p:spPr>
                <a:xfrm>
                  <a:off x="4066871" y="2152165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FA01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3076" name="Picture 4" descr="Supervisor Icon Vector Male Construction (Gráfico) por TukTuk ...">
                  <a:extLst>
                    <a:ext uri="{FF2B5EF4-FFF2-40B4-BE49-F238E27FC236}">
                      <a16:creationId xmlns:a16="http://schemas.microsoft.com/office/drawing/2014/main" id="{5F818822-6ED4-453C-899B-1949A0FD7E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887" b="83872" l="30754" r="69282">
                              <a14:foregroundMark x1="44138" y1="23514" x2="44138" y2="23514"/>
                              <a14:foregroundMark x1="58793" y1="70284" x2="58793" y2="70284"/>
                              <a14:foregroundMark x1="37241" y1="73127" x2="37241" y2="73127"/>
                              <a14:foregroundMark x1="39138" y1="41085" x2="39138" y2="41085"/>
                              <a14:backgroundMark x1="13103" y1="37726" x2="13103" y2="37726"/>
                              <a14:backgroundMark x1="17931" y1="65375" x2="17931" y2="65375"/>
                              <a14:backgroundMark x1="85345" y1="44961" x2="85345" y2="44961"/>
                            </a14:backgroundRemoval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938" t="7389" r="25902" b="7630"/>
                <a:stretch/>
              </p:blipFill>
              <p:spPr bwMode="auto">
                <a:xfrm>
                  <a:off x="4209160" y="2274933"/>
                  <a:ext cx="450951" cy="530943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D837F8-E2D2-46CF-BA84-0AE14162125C}"/>
                </a:ext>
              </a:extLst>
            </p:cNvPr>
            <p:cNvGrpSpPr/>
            <p:nvPr/>
          </p:nvGrpSpPr>
          <p:grpSpPr>
            <a:xfrm>
              <a:off x="2763455" y="3143739"/>
              <a:ext cx="2052975" cy="2831508"/>
              <a:chOff x="2763455" y="3143739"/>
              <a:chExt cx="2052975" cy="283150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EF281B-6ABF-42C0-98B0-ADD080889ACF}"/>
                  </a:ext>
                </a:extLst>
              </p:cNvPr>
              <p:cNvSpPr/>
              <p:nvPr/>
            </p:nvSpPr>
            <p:spPr>
              <a:xfrm>
                <a:off x="2763455" y="3543424"/>
                <a:ext cx="2052975" cy="24318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5FFE42-BDF9-465C-ABE8-A0D00F751189}"/>
                  </a:ext>
                </a:extLst>
              </p:cNvPr>
              <p:cNvSpPr txBox="1"/>
              <p:nvPr/>
            </p:nvSpPr>
            <p:spPr>
              <a:xfrm>
                <a:off x="2803663" y="4111003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Entrenamiento MLB</a:t>
                </a:r>
                <a:endParaRPr lang="en-US" sz="1200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C1F19D-D44B-4EF7-AED3-FC86B6CE0D16}"/>
                  </a:ext>
                </a:extLst>
              </p:cNvPr>
              <p:cNvSpPr txBox="1"/>
              <p:nvPr/>
            </p:nvSpPr>
            <p:spPr>
              <a:xfrm>
                <a:off x="2836607" y="4447413"/>
                <a:ext cx="193656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El área de entrenamiento validará que el postulante cumpla con todos los cursos requeridos por Minera Las Bambas. Adicionalmente validará la entrega de los Anexos 4 y 5.</a:t>
                </a:r>
                <a:endParaRPr lang="en-US" sz="120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FD0C2B2-4691-4080-BB4C-F84FADB24727}"/>
                  </a:ext>
                </a:extLst>
              </p:cNvPr>
              <p:cNvSpPr/>
              <p:nvPr/>
            </p:nvSpPr>
            <p:spPr>
              <a:xfrm>
                <a:off x="3424263" y="3143739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3082" name="Picture 10">
                <a:extLst>
                  <a:ext uri="{FF2B5EF4-FFF2-40B4-BE49-F238E27FC236}">
                    <a16:creationId xmlns:a16="http://schemas.microsoft.com/office/drawing/2014/main" id="{7B7B7F60-53CD-4B39-932C-C442386241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307" y="3342506"/>
                <a:ext cx="522646" cy="410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D575F9-622B-403D-AAEC-A86FC2F45BA4}"/>
                </a:ext>
              </a:extLst>
            </p:cNvPr>
            <p:cNvGrpSpPr/>
            <p:nvPr/>
          </p:nvGrpSpPr>
          <p:grpSpPr>
            <a:xfrm>
              <a:off x="5094572" y="2750834"/>
              <a:ext cx="2052975" cy="2799092"/>
              <a:chOff x="5094572" y="2750834"/>
              <a:chExt cx="2052975" cy="279909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BEAB4E-0A6C-4438-900D-A3AEEDA31995}"/>
                  </a:ext>
                </a:extLst>
              </p:cNvPr>
              <p:cNvSpPr/>
              <p:nvPr/>
            </p:nvSpPr>
            <p:spPr>
              <a:xfrm>
                <a:off x="5094572" y="3118104"/>
                <a:ext cx="2052975" cy="2431822"/>
              </a:xfrm>
              <a:prstGeom prst="rect">
                <a:avLst/>
              </a:prstGeom>
              <a:solidFill>
                <a:srgbClr val="EFA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CC3E4F-EE9E-4A1F-B370-12B8BA6A6DB8}"/>
                  </a:ext>
                </a:extLst>
              </p:cNvPr>
              <p:cNvSpPr txBox="1"/>
              <p:nvPr/>
            </p:nvSpPr>
            <p:spPr>
              <a:xfrm>
                <a:off x="5279518" y="3677560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>
                    <a:solidFill>
                      <a:schemeClr val="bg1"/>
                    </a:solidFill>
                  </a:rPr>
                  <a:t>Área Medica MLB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61147D-8B64-461C-A629-8A7A736BCA79}"/>
                  </a:ext>
                </a:extLst>
              </p:cNvPr>
              <p:cNvSpPr txBox="1"/>
              <p:nvPr/>
            </p:nvSpPr>
            <p:spPr>
              <a:xfrm>
                <a:off x="5285031" y="3958215"/>
                <a:ext cx="1759470" cy="8309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s-419" sz="1200" dirty="0"/>
                  <a:t>El área médica validará que el postulante se encuentre Apto en la evaluación médica.</a:t>
                </a:r>
                <a:endParaRPr lang="en-US" sz="1200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657D483-2BCC-4F5F-B478-7A037A843F8B}"/>
                  </a:ext>
                </a:extLst>
              </p:cNvPr>
              <p:cNvGrpSpPr/>
              <p:nvPr/>
            </p:nvGrpSpPr>
            <p:grpSpPr>
              <a:xfrm>
                <a:off x="5693892" y="2750834"/>
                <a:ext cx="749559" cy="750178"/>
                <a:chOff x="5693892" y="2750834"/>
                <a:chExt cx="749559" cy="75017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D1823CC-277A-450E-ABE9-A1B8652AE273}"/>
                    </a:ext>
                  </a:extLst>
                </p:cNvPr>
                <p:cNvSpPr/>
                <p:nvPr/>
              </p:nvSpPr>
              <p:spPr>
                <a:xfrm>
                  <a:off x="5693892" y="2750834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B0F4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3078" name="Picture 6">
                  <a:extLst>
                    <a:ext uri="{FF2B5EF4-FFF2-40B4-BE49-F238E27FC236}">
                      <a16:creationId xmlns:a16="http://schemas.microsoft.com/office/drawing/2014/main" id="{EAE1624E-B7CE-4A77-9395-03560660B1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89" t="7475" r="13871" b="14479"/>
                <a:stretch/>
              </p:blipFill>
              <p:spPr bwMode="auto">
                <a:xfrm>
                  <a:off x="5839467" y="2798723"/>
                  <a:ext cx="499386" cy="5834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B13B0B-9879-4683-BE97-E0242B2F271A}"/>
                </a:ext>
              </a:extLst>
            </p:cNvPr>
            <p:cNvGrpSpPr/>
            <p:nvPr/>
          </p:nvGrpSpPr>
          <p:grpSpPr>
            <a:xfrm>
              <a:off x="7395110" y="3111776"/>
              <a:ext cx="2052975" cy="2863471"/>
              <a:chOff x="7395110" y="3111776"/>
              <a:chExt cx="2052975" cy="286347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9A168F-7790-4F79-8C75-347891FA21FB}"/>
                  </a:ext>
                </a:extLst>
              </p:cNvPr>
              <p:cNvSpPr/>
              <p:nvPr/>
            </p:nvSpPr>
            <p:spPr>
              <a:xfrm>
                <a:off x="7395110" y="3543424"/>
                <a:ext cx="2052975" cy="24318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8D75FB-D129-4393-88FB-2F13A43B5C72}"/>
                  </a:ext>
                </a:extLst>
              </p:cNvPr>
              <p:cNvSpPr txBox="1"/>
              <p:nvPr/>
            </p:nvSpPr>
            <p:spPr>
              <a:xfrm>
                <a:off x="7467684" y="4065338"/>
                <a:ext cx="11533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Aseguradora</a:t>
                </a:r>
                <a:endParaRPr lang="en-US" sz="120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C768F7-5976-4573-A5BF-3E145392FC5F}"/>
                  </a:ext>
                </a:extLst>
              </p:cNvPr>
              <p:cNvSpPr txBox="1"/>
              <p:nvPr/>
            </p:nvSpPr>
            <p:spPr>
              <a:xfrm>
                <a:off x="7458540" y="4324991"/>
                <a:ext cx="192979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La aseguradora validará que las pólizas de SCTR y Vida Ley cargadas al sistema sean verídicas y estén vigentes.</a:t>
                </a:r>
                <a:endParaRPr lang="en-US" sz="1200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91389B4-45EB-49D5-A42A-9CBEED12F673}"/>
                  </a:ext>
                </a:extLst>
              </p:cNvPr>
              <p:cNvGrpSpPr/>
              <p:nvPr/>
            </p:nvGrpSpPr>
            <p:grpSpPr>
              <a:xfrm>
                <a:off x="7981604" y="3111776"/>
                <a:ext cx="749559" cy="750178"/>
                <a:chOff x="7282329" y="2167008"/>
                <a:chExt cx="749559" cy="75017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973FE55-83FF-46D7-8CFD-938288BB2FB1}"/>
                    </a:ext>
                  </a:extLst>
                </p:cNvPr>
                <p:cNvSpPr/>
                <p:nvPr/>
              </p:nvSpPr>
              <p:spPr>
                <a:xfrm>
                  <a:off x="7282329" y="2167008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3086" name="Picture 14" descr="insurance Icon - Page 5">
                  <a:extLst>
                    <a:ext uri="{FF2B5EF4-FFF2-40B4-BE49-F238E27FC236}">
                      <a16:creationId xmlns:a16="http://schemas.microsoft.com/office/drawing/2014/main" id="{9FA53346-927B-4D9B-82A4-41C9F58757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040404">
                        <a:alpha val="5882"/>
                      </a:srgbClr>
                    </a:clrFrom>
                    <a:clrTo>
                      <a:srgbClr val="040404">
                        <a:alpha val="0"/>
                      </a:srgbClr>
                    </a:clrTo>
                  </a:clrChange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6007" y="2300435"/>
                  <a:ext cx="483323" cy="4833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9803C7-8A0C-4012-92BD-8A4A9B1DE440}"/>
                </a:ext>
              </a:extLst>
            </p:cNvPr>
            <p:cNvGrpSpPr/>
            <p:nvPr/>
          </p:nvGrpSpPr>
          <p:grpSpPr>
            <a:xfrm>
              <a:off x="9732716" y="2668840"/>
              <a:ext cx="2052975" cy="3163568"/>
              <a:chOff x="9732716" y="2668840"/>
              <a:chExt cx="2052975" cy="316356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27EE1D2-8F4E-49DB-83C9-3C6E88B3C0D9}"/>
                  </a:ext>
                </a:extLst>
              </p:cNvPr>
              <p:cNvSpPr/>
              <p:nvPr/>
            </p:nvSpPr>
            <p:spPr>
              <a:xfrm>
                <a:off x="9732716" y="3118103"/>
                <a:ext cx="2052975" cy="2714305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96287B-888E-4189-9869-A74F3DC0920E}"/>
                  </a:ext>
                </a:extLst>
              </p:cNvPr>
              <p:cNvSpPr txBox="1"/>
              <p:nvPr/>
            </p:nvSpPr>
            <p:spPr>
              <a:xfrm>
                <a:off x="9776551" y="3597068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>
                    <a:solidFill>
                      <a:schemeClr val="bg1"/>
                    </a:solidFill>
                  </a:rPr>
                  <a:t>Empleo Local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FCFF1E-6345-4953-9F0B-D09D5B632F9E}"/>
                  </a:ext>
                </a:extLst>
              </p:cNvPr>
              <p:cNvSpPr txBox="1"/>
              <p:nvPr/>
            </p:nvSpPr>
            <p:spPr>
              <a:xfrm>
                <a:off x="9791985" y="3885954"/>
                <a:ext cx="199370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En caso el postulante sea clasificado en el registro como Mano de Obra </a:t>
                </a:r>
                <a:r>
                  <a:rPr lang="es-419" sz="1200" b="1" i="1" dirty="0"/>
                  <a:t>No Calificada, </a:t>
                </a:r>
                <a:r>
                  <a:rPr lang="es-419" sz="1200" dirty="0"/>
                  <a:t> el área de Empleo Local validará que el mismo cumpla con las políticas sociales de Minera Las Bambas.</a:t>
                </a:r>
              </a:p>
              <a:p>
                <a:r>
                  <a:rPr lang="es-419" sz="1100" b="1" dirty="0"/>
                  <a:t>(Esta opción, solo será para Mano de Obra no Calificada).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8243E47-DD5F-4167-B819-4C93CD19DBAD}"/>
                  </a:ext>
                </a:extLst>
              </p:cNvPr>
              <p:cNvGrpSpPr/>
              <p:nvPr/>
            </p:nvGrpSpPr>
            <p:grpSpPr>
              <a:xfrm>
                <a:off x="10384423" y="2668840"/>
                <a:ext cx="749559" cy="750178"/>
                <a:chOff x="10384423" y="2668840"/>
                <a:chExt cx="749559" cy="750178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08167FC-8554-421B-8807-FD81D9F1C941}"/>
                    </a:ext>
                  </a:extLst>
                </p:cNvPr>
                <p:cNvSpPr/>
                <p:nvPr/>
              </p:nvSpPr>
              <p:spPr>
                <a:xfrm>
                  <a:off x="10384423" y="2668840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3090" name="Picture 18">
                  <a:extLst>
                    <a:ext uri="{FF2B5EF4-FFF2-40B4-BE49-F238E27FC236}">
                      <a16:creationId xmlns:a16="http://schemas.microsoft.com/office/drawing/2014/main" id="{6AB48AE6-930B-48C6-95FC-1EADFA3B76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19" t="12975" r="25382" b="14447"/>
                <a:stretch/>
              </p:blipFill>
              <p:spPr bwMode="auto">
                <a:xfrm>
                  <a:off x="10489123" y="2758557"/>
                  <a:ext cx="540517" cy="57331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67527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COMPLETAR ACREDITACIÓN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21C070-B4D4-4492-B3F8-BFE0252B961C}"/>
              </a:ext>
            </a:extLst>
          </p:cNvPr>
          <p:cNvGrpSpPr/>
          <p:nvPr/>
        </p:nvGrpSpPr>
        <p:grpSpPr>
          <a:xfrm>
            <a:off x="650205" y="5888694"/>
            <a:ext cx="9991902" cy="533717"/>
            <a:chOff x="650205" y="5888694"/>
            <a:chExt cx="9991902" cy="5337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FB0B55-4B50-4DD2-B201-2BF91C583AC4}"/>
                </a:ext>
              </a:extLst>
            </p:cNvPr>
            <p:cNvSpPr/>
            <p:nvPr/>
          </p:nvSpPr>
          <p:spPr>
            <a:xfrm>
              <a:off x="650205" y="5888694"/>
              <a:ext cx="9801485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12ACB8CD-D510-47EF-869E-AE0D400A9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6F8501-21BF-4912-BD8B-F721DAA231DB}"/>
                </a:ext>
              </a:extLst>
            </p:cNvPr>
            <p:cNvSpPr/>
            <p:nvPr/>
          </p:nvSpPr>
          <p:spPr>
            <a:xfrm>
              <a:off x="1036771" y="6025431"/>
              <a:ext cx="96053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Una vez obtenido el fotocheck, </a:t>
              </a:r>
              <a:r>
                <a:rPr lang="es-419" sz="1200" dirty="0"/>
                <a:t>tendrás 7 días desde el primer ingreso del colaborador para presentar los anexos 4 y 5 ante el Área de Entrenamiento.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787EBA8-D564-45C3-B16D-C2388A970E95}"/>
              </a:ext>
            </a:extLst>
          </p:cNvPr>
          <p:cNvSpPr/>
          <p:nvPr/>
        </p:nvSpPr>
        <p:spPr>
          <a:xfrm>
            <a:off x="977875" y="1928398"/>
            <a:ext cx="3053352" cy="3203572"/>
          </a:xfrm>
          <a:prstGeom prst="rect">
            <a:avLst/>
          </a:prstGeom>
          <a:solidFill>
            <a:srgbClr val="FFC000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95" y="1994175"/>
            <a:ext cx="2977910" cy="32035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419" sz="1500" b="1" dirty="0"/>
              <a:t>Una vez que todas las validaciones anteriores hayan sido realizadas y aprobadas </a:t>
            </a:r>
            <a:r>
              <a:rPr lang="es-419" sz="1500" dirty="0"/>
              <a:t>por las distintas áreas, la </a:t>
            </a:r>
            <a:r>
              <a:rPr lang="es-419" sz="1500" b="1" dirty="0"/>
              <a:t>Oficina de Gestión de Identificaciones</a:t>
            </a:r>
            <a:r>
              <a:rPr lang="es-419" sz="1500" dirty="0"/>
              <a:t> procederá a verificar la documentación adjunta del registro </a:t>
            </a:r>
            <a:r>
              <a:rPr lang="en-US" sz="1400" dirty="0"/>
              <a:t>(</a:t>
            </a:r>
            <a:r>
              <a:rPr lang="es-419" sz="1400" dirty="0"/>
              <a:t>Documento de identidad, Antecedentes Penales y Policiales y Foto). </a:t>
            </a:r>
            <a:endParaRPr lang="en-US" sz="15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A38FFF-9D6E-49DD-B580-1A21C88CF495}"/>
              </a:ext>
            </a:extLst>
          </p:cNvPr>
          <p:cNvGrpSpPr/>
          <p:nvPr/>
        </p:nvGrpSpPr>
        <p:grpSpPr>
          <a:xfrm>
            <a:off x="7671051" y="1946285"/>
            <a:ext cx="3053352" cy="3203572"/>
            <a:chOff x="7671051" y="1946285"/>
            <a:chExt cx="3053352" cy="320357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DA510B-09AF-4DC9-B59A-C8A8F9A3F85E}"/>
                </a:ext>
              </a:extLst>
            </p:cNvPr>
            <p:cNvSpPr/>
            <p:nvPr/>
          </p:nvSpPr>
          <p:spPr>
            <a:xfrm>
              <a:off x="7671051" y="1946285"/>
              <a:ext cx="3053352" cy="3203572"/>
            </a:xfrm>
            <a:prstGeom prst="rect">
              <a:avLst/>
            </a:prstGeom>
            <a:solidFill>
              <a:srgbClr val="FFD653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6DA7F0-1AA2-4FCC-841C-178216672EEC}"/>
                </a:ext>
              </a:extLst>
            </p:cNvPr>
            <p:cNvSpPr/>
            <p:nvPr/>
          </p:nvSpPr>
          <p:spPr>
            <a:xfrm>
              <a:off x="7726391" y="2205363"/>
              <a:ext cx="2998012" cy="2282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Clr>
                  <a:srgbClr val="E57239"/>
                </a:buClr>
                <a:buFont typeface="Wingdings" panose="05000000000000000000" pitchFamily="2" charset="2"/>
                <a:buChar char="§"/>
              </a:pPr>
              <a:r>
                <a:rPr lang="es-419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De ser esta correcta y completa </a:t>
              </a:r>
              <a:r>
                <a:rPr lang="es-419" sz="1500" dirty="0">
                  <a:latin typeface="Arial" panose="020B0604020202020204" pitchFamily="34" charset="0"/>
                  <a:cs typeface="Arial" panose="020B0604020202020204" pitchFamily="34" charset="0"/>
                </a:rPr>
                <a:t>procederá ha aprobar esta documentación e imprimir el fotocheck respectivo, el cual será entregado únicamente al responsable registrado de la empresa contratista.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1FE2A8-C77E-4C92-8811-94002771294E}"/>
              </a:ext>
            </a:extLst>
          </p:cNvPr>
          <p:cNvGrpSpPr/>
          <p:nvPr/>
        </p:nvGrpSpPr>
        <p:grpSpPr>
          <a:xfrm>
            <a:off x="4806714" y="1827216"/>
            <a:ext cx="2066126" cy="3203572"/>
            <a:chOff x="4806714" y="1827216"/>
            <a:chExt cx="2066126" cy="3203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79D14A-5415-4113-95B1-D3EF09759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6714" y="1827216"/>
              <a:ext cx="2066126" cy="32035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F15991-EE25-4448-89ED-0FCDEFEB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248" y="1909709"/>
              <a:ext cx="983921" cy="12473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09DDED8-FA5F-433C-BE65-D6E46ECE02B4}"/>
              </a:ext>
            </a:extLst>
          </p:cNvPr>
          <p:cNvSpPr/>
          <p:nvPr/>
        </p:nvSpPr>
        <p:spPr>
          <a:xfrm>
            <a:off x="4168357" y="3087384"/>
            <a:ext cx="456435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9B94547-AE12-4F99-903F-73ADCBC92BF2}"/>
              </a:ext>
            </a:extLst>
          </p:cNvPr>
          <p:cNvSpPr/>
          <p:nvPr/>
        </p:nvSpPr>
        <p:spPr>
          <a:xfrm rot="10800000">
            <a:off x="6966226" y="3087384"/>
            <a:ext cx="456435" cy="484632"/>
          </a:xfrm>
          <a:prstGeom prst="rightArrow">
            <a:avLst/>
          </a:prstGeom>
          <a:solidFill>
            <a:srgbClr val="FFD653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813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3ED4F-7845-41E0-A0CE-4ABCF2CD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5"/>
            <a:ext cx="12192000" cy="68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9A6A6-D024-4537-9A2E-5E88DAF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7382-C779-4CF6-AC09-796A7532E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498" y="11546"/>
            <a:ext cx="12221498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15E9B-0F33-4C8C-9811-49CAACB30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BCB-5C32-4B44-A371-DECD61D7159E}"/>
              </a:ext>
            </a:extLst>
          </p:cNvPr>
          <p:cNvSpPr/>
          <p:nvPr/>
        </p:nvSpPr>
        <p:spPr>
          <a:xfrm>
            <a:off x="838200" y="2270567"/>
            <a:ext cx="7066935" cy="367821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79033-2602-4832-8793-7482A02A0FE9}"/>
              </a:ext>
            </a:extLst>
          </p:cNvPr>
          <p:cNvSpPr/>
          <p:nvPr/>
        </p:nvSpPr>
        <p:spPr>
          <a:xfrm>
            <a:off x="838199" y="1576640"/>
            <a:ext cx="2884765" cy="47705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51F83-BB00-4C0D-BA30-39AFD7FC30D0}"/>
              </a:ext>
            </a:extLst>
          </p:cNvPr>
          <p:cNvSpPr/>
          <p:nvPr/>
        </p:nvSpPr>
        <p:spPr>
          <a:xfrm>
            <a:off x="828367" y="1588983"/>
            <a:ext cx="28847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PROCEDIMIENTO</a:t>
            </a:r>
            <a:endParaRPr lang="es-PE" sz="2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277600-DB97-45E6-8F03-81EE76A9C161}"/>
              </a:ext>
            </a:extLst>
          </p:cNvPr>
          <p:cNvSpPr/>
          <p:nvPr/>
        </p:nvSpPr>
        <p:spPr>
          <a:xfrm>
            <a:off x="828367" y="2198449"/>
            <a:ext cx="698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CANCELACIÓN DE REGISTRO DE CONTRATISTA</a:t>
            </a:r>
          </a:p>
        </p:txBody>
      </p:sp>
    </p:spTree>
    <p:extLst>
      <p:ext uri="{BB962C8B-B14F-4D97-AF65-F5344CB8AC3E}">
        <p14:creationId xmlns:p14="http://schemas.microsoft.com/office/powerpoint/2010/main" val="2149492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3270F-6D26-4AE3-80E0-3A9E1CF12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" t="1035" r="494" b="1184"/>
          <a:stretch/>
        </p:blipFill>
        <p:spPr>
          <a:xfrm>
            <a:off x="147484" y="144595"/>
            <a:ext cx="11897032" cy="65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8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1432-E75E-4BC8-BD5A-8710DA75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374054"/>
            <a:ext cx="9595982" cy="1325563"/>
          </a:xfrm>
        </p:spPr>
        <p:txBody>
          <a:bodyPr/>
          <a:lstStyle/>
          <a:p>
            <a:r>
              <a:rPr lang="es-419" dirty="0"/>
              <a:t>SOLICITUD DE CANCELACIÓN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69D2A1-179D-4B8A-8A46-2D5767156977}"/>
              </a:ext>
            </a:extLst>
          </p:cNvPr>
          <p:cNvGrpSpPr/>
          <p:nvPr/>
        </p:nvGrpSpPr>
        <p:grpSpPr>
          <a:xfrm>
            <a:off x="409681" y="1353898"/>
            <a:ext cx="10637348" cy="5229225"/>
            <a:chOff x="409681" y="1353898"/>
            <a:chExt cx="10637348" cy="52292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BD31AC-32D5-479C-831D-45E762419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32" b="98543" l="9735" r="92478">
                          <a14:foregroundMark x1="92920" y1="32969" x2="92920" y2="32969"/>
                          <a14:foregroundMark x1="46018" y1="28597" x2="46018" y2="28597"/>
                          <a14:foregroundMark x1="61504" y1="26958" x2="61504" y2="26958"/>
                          <a14:foregroundMark x1="55310" y1="7832" x2="55310" y2="7832"/>
                          <a14:foregroundMark x1="46460" y1="7468" x2="46460" y2="7468"/>
                          <a14:foregroundMark x1="45575" y1="8925" x2="45575" y2="8925"/>
                          <a14:foregroundMark x1="39823" y1="12933" x2="39823" y2="12933"/>
                          <a14:foregroundMark x1="38496" y1="7832" x2="38496" y2="7832"/>
                          <a14:foregroundMark x1="53097" y1="5647" x2="53097" y2="5647"/>
                          <a14:foregroundMark x1="66814" y1="8743" x2="66814" y2="8743"/>
                          <a14:foregroundMark x1="69469" y1="13115" x2="69469" y2="13115"/>
                          <a14:foregroundMark x1="72566" y1="90528" x2="72566" y2="90528"/>
                          <a14:foregroundMark x1="31858" y1="93260" x2="31858" y2="93260"/>
                          <a14:foregroundMark x1="31858" y1="93260" x2="31858" y2="93260"/>
                          <a14:foregroundMark x1="36726" y1="96175" x2="36726" y2="96175"/>
                          <a14:foregroundMark x1="54867" y1="2914" x2="54867" y2="2914"/>
                          <a14:foregroundMark x1="34071" y1="95811" x2="34071" y2="95811"/>
                          <a14:foregroundMark x1="36726" y1="92168" x2="36726" y2="92168"/>
                          <a14:foregroundMark x1="36726" y1="92168" x2="36726" y2="92168"/>
                          <a14:foregroundMark x1="37168" y1="94353" x2="37168" y2="94353"/>
                          <a14:foregroundMark x1="55752" y1="26047" x2="55752" y2="26047"/>
                          <a14:foregroundMark x1="55310" y1="27687" x2="55310" y2="27687"/>
                          <a14:foregroundMark x1="50885" y1="27687" x2="50885" y2="27687"/>
                          <a14:foregroundMark x1="57080" y1="27505" x2="57080" y2="27505"/>
                          <a14:foregroundMark x1="53982" y1="27505" x2="53982" y2="27505"/>
                          <a14:foregroundMark x1="59292" y1="29690" x2="59292" y2="29690"/>
                          <a14:foregroundMark x1="53982" y1="29690" x2="53982" y2="29690"/>
                          <a14:foregroundMark x1="46018" y1="30237" x2="46018" y2="30237"/>
                          <a14:foregroundMark x1="46018" y1="30237" x2="46018" y2="30237"/>
                          <a14:foregroundMark x1="36726" y1="90893" x2="36726" y2="90893"/>
                          <a14:foregroundMark x1="82301" y1="90346" x2="82301" y2="90346"/>
                          <a14:foregroundMark x1="82301" y1="90346" x2="82301" y2="90346"/>
                          <a14:foregroundMark x1="71681" y1="90346" x2="71681" y2="90346"/>
                          <a14:foregroundMark x1="64159" y1="90346" x2="64159" y2="90346"/>
                          <a14:foregroundMark x1="43805" y1="98543" x2="43805" y2="985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681" y="1353898"/>
              <a:ext cx="2152650" cy="5229225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C97F57B-FFE4-4F81-9185-8FEFACACA3C7}"/>
                </a:ext>
              </a:extLst>
            </p:cNvPr>
            <p:cNvSpPr/>
            <p:nvPr/>
          </p:nvSpPr>
          <p:spPr>
            <a:xfrm>
              <a:off x="2687079" y="1699617"/>
              <a:ext cx="2788688" cy="1189873"/>
            </a:xfrm>
            <a:prstGeom prst="wedgeRoundRectCallout">
              <a:avLst>
                <a:gd name="adj1" fmla="val -49366"/>
                <a:gd name="adj2" fmla="val 75079"/>
                <a:gd name="adj3" fmla="val 16667"/>
              </a:avLst>
            </a:prstGeom>
            <a:solidFill>
              <a:srgbClr val="EB0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9094C0-3F1C-4C66-848D-16A1B404EB38}"/>
                </a:ext>
              </a:extLst>
            </p:cNvPr>
            <p:cNvSpPr/>
            <p:nvPr/>
          </p:nvSpPr>
          <p:spPr>
            <a:xfrm>
              <a:off x="2941589" y="1896736"/>
              <a:ext cx="240650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5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COMO RESPONSABLE DE LA EMPRESA CONTRATISTA…</a:t>
              </a:r>
              <a:endParaRPr lang="es-PE" sz="1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72607C-5696-4850-A53F-07E3F5C96594}"/>
                </a:ext>
              </a:extLst>
            </p:cNvPr>
            <p:cNvGrpSpPr/>
            <p:nvPr/>
          </p:nvGrpSpPr>
          <p:grpSpPr>
            <a:xfrm>
              <a:off x="3532315" y="3377004"/>
              <a:ext cx="3345712" cy="2483818"/>
              <a:chOff x="3532315" y="3377004"/>
              <a:chExt cx="3345712" cy="248381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83BA12-2F93-4496-BEBA-FCF2BBED0D76}"/>
                  </a:ext>
                </a:extLst>
              </p:cNvPr>
              <p:cNvSpPr/>
              <p:nvPr/>
            </p:nvSpPr>
            <p:spPr>
              <a:xfrm>
                <a:off x="3532315" y="3377004"/>
                <a:ext cx="3345712" cy="2483818"/>
              </a:xfrm>
              <a:prstGeom prst="rect">
                <a:avLst/>
              </a:prstGeom>
              <a:solidFill>
                <a:srgbClr val="EFA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B38763F-2408-4194-B08F-A444AA53DBAF}"/>
                  </a:ext>
                </a:extLst>
              </p:cNvPr>
              <p:cNvSpPr/>
              <p:nvPr/>
            </p:nvSpPr>
            <p:spPr>
              <a:xfrm>
                <a:off x="3667213" y="3587697"/>
                <a:ext cx="2973571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indent="-228600"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es-419" sz="1700" dirty="0"/>
                  <a:t>Una vez que la relación laboral entre tu empresa con el colaborador o Las Bambas, haya concluido, debe solicitar la cancelación del registro del colaborador</a:t>
                </a:r>
                <a:r>
                  <a:rPr lang="es-419" sz="1900" dirty="0"/>
                  <a:t>. </a:t>
                </a:r>
                <a:endParaRPr lang="es-PE" sz="1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127404-3456-4EF2-9FC9-9009742E3BBE}"/>
                </a:ext>
              </a:extLst>
            </p:cNvPr>
            <p:cNvGrpSpPr/>
            <p:nvPr/>
          </p:nvGrpSpPr>
          <p:grpSpPr>
            <a:xfrm>
              <a:off x="7690891" y="3338623"/>
              <a:ext cx="3356138" cy="2483818"/>
              <a:chOff x="7690891" y="3338623"/>
              <a:chExt cx="3356138" cy="24838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17651F3-7967-4B0F-BB40-B2C2524BB558}"/>
                  </a:ext>
                </a:extLst>
              </p:cNvPr>
              <p:cNvSpPr/>
              <p:nvPr/>
            </p:nvSpPr>
            <p:spPr>
              <a:xfrm>
                <a:off x="7690891" y="3338623"/>
                <a:ext cx="3345712" cy="2483818"/>
              </a:xfrm>
              <a:prstGeom prst="rect">
                <a:avLst/>
              </a:prstGeom>
              <a:solidFill>
                <a:srgbClr val="FFC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B3C2EB2-E52C-4736-A7CC-933D60833C04}"/>
                  </a:ext>
                </a:extLst>
              </p:cNvPr>
              <p:cNvSpPr/>
              <p:nvPr/>
            </p:nvSpPr>
            <p:spPr>
              <a:xfrm>
                <a:off x="7701316" y="3386641"/>
                <a:ext cx="3345713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indent="-228600"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es-419" sz="1700" dirty="0"/>
                  <a:t>Esta solicitud se debe hacer enviando a la Oficina de Gestión Identificaciones el formulario de </a:t>
                </a:r>
                <a:r>
                  <a:rPr lang="es-ES" sz="1700" dirty="0"/>
                  <a:t>Cancelación de Registro de Trabajadores de Empresa Contratista vía email </a:t>
                </a:r>
                <a:r>
                  <a:rPr lang="es-ES" sz="1400" dirty="0"/>
                  <a:t>(</a:t>
                </a:r>
                <a:r>
                  <a:rPr lang="es-PE" sz="1400" dirty="0">
                    <a:hlinkClick r:id="rId4"/>
                  </a:rPr>
                  <a:t>miacceso.lasbambas@mmg.com</a:t>
                </a:r>
                <a:r>
                  <a:rPr lang="es-PE" sz="1400" dirty="0"/>
                  <a:t>)</a:t>
                </a:r>
                <a:endParaRPr lang="es-PE" sz="1600" dirty="0"/>
              </a:p>
              <a:p>
                <a:pPr marL="228600">
                  <a:buClr>
                    <a:srgbClr val="FF0000"/>
                  </a:buClr>
                </a:pPr>
                <a:r>
                  <a:rPr lang="es-ES" sz="1700" dirty="0"/>
                  <a:t>con copia a tu Dueño de </a:t>
                </a:r>
              </a:p>
              <a:p>
                <a:pPr marL="228600">
                  <a:buClr>
                    <a:srgbClr val="FF0000"/>
                  </a:buClr>
                </a:pPr>
                <a:r>
                  <a:rPr lang="es-ES" sz="1700" dirty="0"/>
                  <a:t>Contrato.</a:t>
                </a:r>
                <a:endParaRPr lang="es-419" sz="1700" dirty="0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E92C9-7A1D-4BE6-AAB0-39D55E25A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1432-E75E-4BC8-BD5A-8710DA75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DEVOLUCIÓN DE FOTOCHECK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8BF0D-73E8-48AB-A734-00339EBA6513}"/>
              </a:ext>
            </a:extLst>
          </p:cNvPr>
          <p:cNvSpPr/>
          <p:nvPr/>
        </p:nvSpPr>
        <p:spPr>
          <a:xfrm>
            <a:off x="2267154" y="2289916"/>
            <a:ext cx="3053352" cy="30565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5217-4337-4EA9-8E05-479D0FF2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078" y="2568376"/>
            <a:ext cx="2515347" cy="2538108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419" sz="1700" b="1" dirty="0">
                <a:solidFill>
                  <a:schemeClr val="bg1"/>
                </a:solidFill>
              </a:rPr>
              <a:t>Como responsable de la empresa contratista </a:t>
            </a:r>
            <a:r>
              <a:rPr lang="es-419" sz="1700" dirty="0">
                <a:solidFill>
                  <a:schemeClr val="bg1"/>
                </a:solidFill>
              </a:rPr>
              <a:t>debes asegurar que todos los </a:t>
            </a:r>
            <a:r>
              <a:rPr lang="es-419" sz="1700" dirty="0" err="1">
                <a:solidFill>
                  <a:schemeClr val="bg1"/>
                </a:solidFill>
              </a:rPr>
              <a:t>fotochecks</a:t>
            </a:r>
            <a:r>
              <a:rPr lang="es-419" sz="1700" dirty="0">
                <a:solidFill>
                  <a:schemeClr val="bg1"/>
                </a:solidFill>
              </a:rPr>
              <a:t> de tus colaboradores sean devueltos a la Oficina de Gestión de Identificaciones una vez terminada la relación laboral.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02AE12-44C4-439D-B063-450F98E2E5E6}"/>
              </a:ext>
            </a:extLst>
          </p:cNvPr>
          <p:cNvSpPr/>
          <p:nvPr/>
        </p:nvSpPr>
        <p:spPr>
          <a:xfrm>
            <a:off x="6721525" y="2295685"/>
            <a:ext cx="3053352" cy="3056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89BFDE5-4D18-4B93-8E22-43494180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51" y="2493946"/>
            <a:ext cx="889877" cy="6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96DBD8-988C-46C1-86A2-C186F4DE3364}"/>
              </a:ext>
            </a:extLst>
          </p:cNvPr>
          <p:cNvSpPr/>
          <p:nvPr/>
        </p:nvSpPr>
        <p:spPr>
          <a:xfrm>
            <a:off x="7051541" y="3232566"/>
            <a:ext cx="2472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419" b="1" dirty="0"/>
              <a:t>La no devolución </a:t>
            </a:r>
            <a:r>
              <a:rPr lang="es-419" dirty="0"/>
              <a:t>de un fotocheck se penaliza con un monto de USD 40.00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F07F5-094A-446E-88B4-FC10C07D1380}"/>
              </a:ext>
            </a:extLst>
          </p:cNvPr>
          <p:cNvGrpSpPr/>
          <p:nvPr/>
        </p:nvGrpSpPr>
        <p:grpSpPr>
          <a:xfrm>
            <a:off x="4923097" y="2651288"/>
            <a:ext cx="2097836" cy="2081185"/>
            <a:chOff x="4923097" y="2651288"/>
            <a:chExt cx="2097836" cy="208118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01061A-06C0-443B-876A-B483B3065C4A}"/>
                </a:ext>
              </a:extLst>
            </p:cNvPr>
            <p:cNvSpPr/>
            <p:nvPr/>
          </p:nvSpPr>
          <p:spPr>
            <a:xfrm>
              <a:off x="4923097" y="2651288"/>
              <a:ext cx="2097836" cy="2081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F3DE2-CC0D-4BF4-8837-490DFF31D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081065" y="2779348"/>
              <a:ext cx="1787686" cy="1808912"/>
            </a:xfrm>
            <a:prstGeom prst="ellipse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B7F445-3FE7-49E3-AB60-65F1C2D5E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1AB7-030B-4E4C-8757-75C77006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EXAMEN MÉDICO DE RETIRO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E1A10-F290-4F8F-A637-6C70DACD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85" y="2528384"/>
            <a:ext cx="3951767" cy="247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D6210-8E77-425F-BA51-862E1AD65222}"/>
              </a:ext>
            </a:extLst>
          </p:cNvPr>
          <p:cNvSpPr/>
          <p:nvPr/>
        </p:nvSpPr>
        <p:spPr>
          <a:xfrm>
            <a:off x="1979966" y="2515621"/>
            <a:ext cx="3345712" cy="2483818"/>
          </a:xfrm>
          <a:prstGeom prst="rect">
            <a:avLst/>
          </a:prstGeom>
          <a:solidFill>
            <a:srgbClr val="EFA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E9CD-C9B4-49DC-8A84-0C36CF94B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311" y="2711144"/>
            <a:ext cx="2902690" cy="211816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Paralelamente a los pasos anteriores, debes programar el examen médico de retiro de tu colaborador en una de las clínicas autorizadas por Minera Las Bambas.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Es importante asegurar que el colaborador acuda a tomar este examen.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5373446-7887-4EBA-95B6-AEBE34065F83}"/>
              </a:ext>
            </a:extLst>
          </p:cNvPr>
          <p:cNvSpPr/>
          <p:nvPr/>
        </p:nvSpPr>
        <p:spPr>
          <a:xfrm>
            <a:off x="5585203" y="3438261"/>
            <a:ext cx="607515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2ACF5D-93F7-4D0E-9F6F-4AC41282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RECUERDA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1B7AB-A559-4550-A736-8D562F6A9F69}"/>
              </a:ext>
            </a:extLst>
          </p:cNvPr>
          <p:cNvSpPr/>
          <p:nvPr/>
        </p:nvSpPr>
        <p:spPr>
          <a:xfrm>
            <a:off x="8103636" y="2223587"/>
            <a:ext cx="3053352" cy="3056555"/>
          </a:xfrm>
          <a:prstGeom prst="rect">
            <a:avLst/>
          </a:prstGeom>
          <a:solidFill>
            <a:srgbClr val="EFA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CC841-F474-4EF6-90D5-6F436FE08B14}"/>
              </a:ext>
            </a:extLst>
          </p:cNvPr>
          <p:cNvGrpSpPr/>
          <p:nvPr/>
        </p:nvGrpSpPr>
        <p:grpSpPr>
          <a:xfrm>
            <a:off x="5138728" y="2213755"/>
            <a:ext cx="2066126" cy="3061584"/>
            <a:chOff x="5138728" y="2213755"/>
            <a:chExt cx="2066126" cy="30615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31B6D3-D6B6-46AC-BD19-95DB4633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728" y="2213755"/>
              <a:ext cx="2066126" cy="30615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E4C2A8-5D8D-4306-A505-75FE8A3A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262" y="2292592"/>
              <a:ext cx="983921" cy="119208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6040CCA-DBCD-44DC-946B-D52588463A21}"/>
              </a:ext>
            </a:extLst>
          </p:cNvPr>
          <p:cNvSpPr/>
          <p:nvPr/>
        </p:nvSpPr>
        <p:spPr>
          <a:xfrm>
            <a:off x="4470669" y="3331935"/>
            <a:ext cx="50207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6A28F1-B5B5-4737-8556-E68BD357D647}"/>
              </a:ext>
            </a:extLst>
          </p:cNvPr>
          <p:cNvSpPr/>
          <p:nvPr/>
        </p:nvSpPr>
        <p:spPr>
          <a:xfrm rot="10800000">
            <a:off x="7330770" y="3331935"/>
            <a:ext cx="502078" cy="484632"/>
          </a:xfrm>
          <a:prstGeom prst="rightArrow">
            <a:avLst/>
          </a:prstGeom>
          <a:solidFill>
            <a:srgbClr val="F08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8025B-3648-4A0C-8556-3472692E6D26}"/>
              </a:ext>
            </a:extLst>
          </p:cNvPr>
          <p:cNvGrpSpPr/>
          <p:nvPr/>
        </p:nvGrpSpPr>
        <p:grpSpPr>
          <a:xfrm>
            <a:off x="1130936" y="2272235"/>
            <a:ext cx="3053352" cy="3056555"/>
            <a:chOff x="1130936" y="2272235"/>
            <a:chExt cx="3053352" cy="30565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25C078-E842-48CC-BEB5-FF8A90C01C28}"/>
                </a:ext>
              </a:extLst>
            </p:cNvPr>
            <p:cNvSpPr/>
            <p:nvPr/>
          </p:nvSpPr>
          <p:spPr>
            <a:xfrm>
              <a:off x="1130936" y="2272235"/>
              <a:ext cx="3053352" cy="3056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6A18C7-E482-4F82-9B55-276B85F7E55B}"/>
                </a:ext>
              </a:extLst>
            </p:cNvPr>
            <p:cNvSpPr/>
            <p:nvPr/>
          </p:nvSpPr>
          <p:spPr>
            <a:xfrm>
              <a:off x="1204303" y="2503076"/>
              <a:ext cx="280416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s-419" b="1" dirty="0"/>
                <a:t>Solo cuando los pasos anteriormente </a:t>
              </a:r>
              <a:r>
                <a:rPr lang="es-419" dirty="0"/>
                <a:t>mencionados hayan sido completados, el colaborador queda completamente desafiliado en el sistema Mi Acceso.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2131" y="2706891"/>
            <a:ext cx="2583712" cy="2087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419" b="1" dirty="0"/>
              <a:t>Es importante mantener la información </a:t>
            </a:r>
            <a:r>
              <a:rPr lang="es-419" dirty="0"/>
              <a:t>del retiro de los colaboradores actualizado para poder llevar un mejor control.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D3119F-B511-44FB-9216-0A17FD53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6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0">
            <a:extLst>
              <a:ext uri="{FF2B5EF4-FFF2-40B4-BE49-F238E27FC236}">
                <a16:creationId xmlns:a16="http://schemas.microsoft.com/office/drawing/2014/main" id="{F319540B-8A30-461E-83DB-5BF21465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3" y="247509"/>
            <a:ext cx="8556321" cy="1325563"/>
          </a:xfrm>
        </p:spPr>
        <p:txBody>
          <a:bodyPr/>
          <a:lstStyle/>
          <a:p>
            <a:r>
              <a:rPr lang="en-AU" dirty="0"/>
              <a:t>Objetivos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91A2AE-0A72-429F-8E42-6DA4157B7F0C}"/>
              </a:ext>
            </a:extLst>
          </p:cNvPr>
          <p:cNvGrpSpPr/>
          <p:nvPr/>
        </p:nvGrpSpPr>
        <p:grpSpPr>
          <a:xfrm>
            <a:off x="1468214" y="1921293"/>
            <a:ext cx="10313664" cy="4538041"/>
            <a:chOff x="1468214" y="1921293"/>
            <a:chExt cx="10313664" cy="4538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85EEEA-BA87-4A1B-8C03-EC08C318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573" y="2154108"/>
              <a:ext cx="4394862" cy="28322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9CE698-4673-4E0B-85AE-42DF10A521ED}"/>
                </a:ext>
              </a:extLst>
            </p:cNvPr>
            <p:cNvGrpSpPr/>
            <p:nvPr/>
          </p:nvGrpSpPr>
          <p:grpSpPr>
            <a:xfrm>
              <a:off x="1468214" y="1921293"/>
              <a:ext cx="5895618" cy="3596023"/>
              <a:chOff x="1468214" y="1911461"/>
              <a:chExt cx="5895618" cy="3596023"/>
            </a:xfrm>
          </p:grpSpPr>
          <p:sp>
            <p:nvSpPr>
              <p:cNvPr id="19" name="Rectangle 4">
                <a:extLst>
                  <a:ext uri="{FF2B5EF4-FFF2-40B4-BE49-F238E27FC236}">
                    <a16:creationId xmlns:a16="http://schemas.microsoft.com/office/drawing/2014/main" id="{0A68F428-A946-46E0-A567-3A38A3146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214" y="1911462"/>
                <a:ext cx="5879825" cy="992823"/>
              </a:xfrm>
              <a:prstGeom prst="rect">
                <a:avLst/>
              </a:prstGeom>
              <a:solidFill>
                <a:srgbClr val="EAEAEA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lIns="87271" tIns="87271" rIns="87271" bIns="87271" anchor="ctr"/>
              <a:lstStyle/>
              <a:p>
                <a:pPr marL="1171575" lvl="2">
                  <a:defRPr/>
                </a:pPr>
                <a:endParaRPr lang="en-AU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5">
                <a:extLst>
                  <a:ext uri="{FF2B5EF4-FFF2-40B4-BE49-F238E27FC236}">
                    <a16:creationId xmlns:a16="http://schemas.microsoft.com/office/drawing/2014/main" id="{ED975FEA-522E-49D2-8CCC-B6F0DC0D9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007" y="1911461"/>
                <a:ext cx="1103053" cy="992823"/>
              </a:xfrm>
              <a:prstGeom prst="homePlate">
                <a:avLst>
                  <a:gd name="adj" fmla="val 34839"/>
                </a:avLst>
              </a:prstGeom>
              <a:solidFill>
                <a:srgbClr val="FFC000"/>
              </a:solidFill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87271" tIns="87271" rIns="87271" bIns="87271" anchor="ctr"/>
              <a:lstStyle/>
              <a:p>
                <a:pPr marL="252413" indent="-252413" algn="ctr" defTabSz="871538">
                  <a:defRPr/>
                </a:pPr>
                <a:r>
                  <a:rPr kumimoji="1" lang="en-US" sz="2000" b="1">
                    <a:solidFill>
                      <a:srgbClr val="FFFFFF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C6AB88DD-244F-4749-888F-2495927A6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214" y="3224745"/>
                <a:ext cx="5879825" cy="992823"/>
              </a:xfrm>
              <a:prstGeom prst="rect">
                <a:avLst/>
              </a:prstGeom>
              <a:solidFill>
                <a:srgbClr val="EAEAEA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lIns="87271" tIns="87271" rIns="87271" bIns="87271" anchor="ctr"/>
              <a:lstStyle/>
              <a:p>
                <a:pPr marL="1171575" lvl="2">
                  <a:defRPr/>
                </a:pPr>
                <a:endParaRPr lang="en-AU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AutoShape 5">
                <a:extLst>
                  <a:ext uri="{FF2B5EF4-FFF2-40B4-BE49-F238E27FC236}">
                    <a16:creationId xmlns:a16="http://schemas.microsoft.com/office/drawing/2014/main" id="{13A9E8C3-946C-4A3D-8B0A-F32023A62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007" y="3224745"/>
                <a:ext cx="1103053" cy="992823"/>
              </a:xfrm>
              <a:prstGeom prst="homePlate">
                <a:avLst>
                  <a:gd name="adj" fmla="val 34839"/>
                </a:avLst>
              </a:prstGeom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87271" tIns="87271" rIns="87271" bIns="87271" anchor="ctr"/>
              <a:lstStyle/>
              <a:p>
                <a:pPr marL="252413" indent="-252413" algn="ctr" defTabSz="871538">
                  <a:defRPr/>
                </a:pPr>
                <a:r>
                  <a:rPr kumimoji="1" lang="en-US" sz="2000" b="1">
                    <a:solidFill>
                      <a:srgbClr val="FFFFFF"/>
                    </a:solidFill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C1BAB0C8-8860-4B9E-BC27-590DACC47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006" y="4528666"/>
                <a:ext cx="5879825" cy="978818"/>
              </a:xfrm>
              <a:prstGeom prst="rect">
                <a:avLst/>
              </a:prstGeom>
              <a:solidFill>
                <a:srgbClr val="EAEAEA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lIns="87271" tIns="87271" rIns="87271" bIns="87271" anchor="ctr"/>
              <a:lstStyle/>
              <a:p>
                <a:pPr marL="1171575" lvl="2">
                  <a:defRPr/>
                </a:pPr>
                <a:endParaRPr lang="en-AU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>
                <a:extLst>
                  <a:ext uri="{FF2B5EF4-FFF2-40B4-BE49-F238E27FC236}">
                    <a16:creationId xmlns:a16="http://schemas.microsoft.com/office/drawing/2014/main" id="{091272B4-1ADA-4D2E-BAAA-398EBAD1A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799" y="4528666"/>
                <a:ext cx="1103053" cy="978818"/>
              </a:xfrm>
              <a:prstGeom prst="homePlate">
                <a:avLst>
                  <a:gd name="adj" fmla="val 34839"/>
                </a:avLst>
              </a:prstGeom>
              <a:solidFill>
                <a:srgbClr val="FFC000"/>
              </a:solidFill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87271" tIns="87271" rIns="87271" bIns="87271" anchor="ctr"/>
              <a:lstStyle/>
              <a:p>
                <a:pPr marL="252413" indent="-252413" algn="ctr" defTabSz="871538">
                  <a:defRPr/>
                </a:pPr>
                <a:r>
                  <a:rPr kumimoji="1" lang="en-US" sz="2000" b="1">
                    <a:solidFill>
                      <a:srgbClr val="FFFFFF"/>
                    </a:solidFill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363F50-4083-45F3-B72B-582EF82F4632}"/>
                  </a:ext>
                </a:extLst>
              </p:cNvPr>
              <p:cNvSpPr/>
              <p:nvPr/>
            </p:nvSpPr>
            <p:spPr>
              <a:xfrm>
                <a:off x="1601924" y="4585217"/>
                <a:ext cx="5664498" cy="876458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988695" lvl="2">
                  <a:lnSpc>
                    <a:spcPts val="2100"/>
                  </a:lnSpc>
                  <a:defRPr/>
                </a:pPr>
                <a:r>
                  <a:rPr lang="es-ES" sz="1500" dirty="0">
                    <a:latin typeface="Segoe UI"/>
                    <a:ea typeface="Segoe UI" panose="020B0502040204020203" pitchFamily="34" charset="0"/>
                    <a:cs typeface="Segoe UI"/>
                  </a:rPr>
                  <a:t>Empoderar a nuestras empresas contratistas para gestionar la información de sus trabajadores, vehículos y equipos.</a:t>
                </a:r>
                <a:endParaRPr lang="en-US" dirty="0">
                  <a:latin typeface="Segoe UI"/>
                  <a:cs typeface="Segoe UI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50832B-D8EF-4700-BCA8-A838FFA5DA43}"/>
                  </a:ext>
                </a:extLst>
              </p:cNvPr>
              <p:cNvSpPr/>
              <p:nvPr/>
            </p:nvSpPr>
            <p:spPr>
              <a:xfrm>
                <a:off x="2677266" y="2044995"/>
                <a:ext cx="4510517" cy="607154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lvl="2">
                  <a:lnSpc>
                    <a:spcPts val="2100"/>
                  </a:lnSpc>
                  <a:defRPr/>
                </a:pPr>
                <a:r>
                  <a:rPr lang="es-ES" sz="1500" dirty="0">
                    <a:latin typeface="Segoe UI"/>
                    <a:ea typeface="Segoe UI" panose="020B0502040204020203" pitchFamily="34" charset="0"/>
                    <a:cs typeface="Segoe UI"/>
                  </a:rPr>
                  <a:t>Fortalecer los procesos de gestión de la fuerza laboral en Las Bambas.</a:t>
                </a:r>
                <a:endParaRPr lang="es-ES" sz="1500" dirty="0"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FE1C4AE-7EE1-4139-9CE8-C6D17340B3B5}"/>
                  </a:ext>
                </a:extLst>
              </p:cNvPr>
              <p:cNvSpPr/>
              <p:nvPr/>
            </p:nvSpPr>
            <p:spPr>
              <a:xfrm>
                <a:off x="1699334" y="3412443"/>
                <a:ext cx="5664498" cy="607154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988695" lvl="2">
                  <a:lnSpc>
                    <a:spcPts val="2100"/>
                  </a:lnSpc>
                  <a:defRPr/>
                </a:pPr>
                <a:r>
                  <a:rPr lang="es-ES" sz="1500" dirty="0">
                    <a:latin typeface="Segoe UI"/>
                    <a:ea typeface="Segoe UI" panose="020B0502040204020203" pitchFamily="34" charset="0"/>
                    <a:cs typeface="Segoe UI"/>
                  </a:rPr>
                  <a:t>Fortalecer los controles de acceso, comedores, entrenamiento y EPP.</a:t>
                </a:r>
                <a:endParaRPr lang="en-US" dirty="0">
                  <a:latin typeface="Segoe UI"/>
                  <a:cs typeface="Segoe UI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6529E6-6909-43F4-89B1-6416E4192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0946" y="5894789"/>
              <a:ext cx="1440932" cy="564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962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631B-E073-4366-8444-7BE8F8349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25"/>
            <a:ext cx="12192000" cy="69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47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9A6A6-D024-4537-9A2E-5E88DAF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7382-C779-4CF6-AC09-796A7532E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498" y="11546"/>
            <a:ext cx="12221498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15E9B-0F33-4C8C-9811-49CAACB30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BCB-5C32-4B44-A371-DECD61D7159E}"/>
              </a:ext>
            </a:extLst>
          </p:cNvPr>
          <p:cNvSpPr/>
          <p:nvPr/>
        </p:nvSpPr>
        <p:spPr>
          <a:xfrm>
            <a:off x="838200" y="2270567"/>
            <a:ext cx="5913415" cy="388656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79033-2602-4832-8793-7482A02A0FE9}"/>
              </a:ext>
            </a:extLst>
          </p:cNvPr>
          <p:cNvSpPr/>
          <p:nvPr/>
        </p:nvSpPr>
        <p:spPr>
          <a:xfrm>
            <a:off x="838199" y="1576640"/>
            <a:ext cx="2884765" cy="47705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51F83-BB00-4C0D-BA30-39AFD7FC30D0}"/>
              </a:ext>
            </a:extLst>
          </p:cNvPr>
          <p:cNvSpPr/>
          <p:nvPr/>
        </p:nvSpPr>
        <p:spPr>
          <a:xfrm>
            <a:off x="828367" y="1588983"/>
            <a:ext cx="28847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PROCEDIMIENTO</a:t>
            </a:r>
            <a:endParaRPr lang="es-PE" sz="2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277600-DB97-45E6-8F03-81EE76A9C161}"/>
              </a:ext>
            </a:extLst>
          </p:cNvPr>
          <p:cNvSpPr/>
          <p:nvPr/>
        </p:nvSpPr>
        <p:spPr>
          <a:xfrm>
            <a:off x="828367" y="2198449"/>
            <a:ext cx="5913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GESTIÓN DE ACCESO PARA VISITANTES</a:t>
            </a:r>
          </a:p>
        </p:txBody>
      </p:sp>
    </p:spTree>
    <p:extLst>
      <p:ext uri="{BB962C8B-B14F-4D97-AF65-F5344CB8AC3E}">
        <p14:creationId xmlns:p14="http://schemas.microsoft.com/office/powerpoint/2010/main" val="1599346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C1C31-C76A-4239-A888-F3A0A2AF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"/>
          <a:stretch/>
        </p:blipFill>
        <p:spPr>
          <a:xfrm>
            <a:off x="157316" y="157315"/>
            <a:ext cx="11877368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1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373834"/>
            <a:ext cx="9595982" cy="1325563"/>
          </a:xfrm>
        </p:spPr>
        <p:txBody>
          <a:bodyPr/>
          <a:lstStyle/>
          <a:p>
            <a:r>
              <a:rPr lang="en-US" dirty="0"/>
              <a:t>REGISTRO DE ACCESO PARA VISITANTES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604FD1-ADB3-4435-B7E6-DD9DC3968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42257"/>
              </p:ext>
            </p:extLst>
          </p:nvPr>
        </p:nvGraphicFramePr>
        <p:xfrm>
          <a:off x="5763451" y="4155710"/>
          <a:ext cx="5916088" cy="13201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5712">
                  <a:extLst>
                    <a:ext uri="{9D8B030D-6E8A-4147-A177-3AD203B41FA5}">
                      <a16:colId xmlns:a16="http://schemas.microsoft.com/office/drawing/2014/main" val="2283020713"/>
                    </a:ext>
                  </a:extLst>
                </a:gridCol>
                <a:gridCol w="602531">
                  <a:extLst>
                    <a:ext uri="{9D8B030D-6E8A-4147-A177-3AD203B41FA5}">
                      <a16:colId xmlns:a16="http://schemas.microsoft.com/office/drawing/2014/main" val="1428764293"/>
                    </a:ext>
                  </a:extLst>
                </a:gridCol>
                <a:gridCol w="835088">
                  <a:extLst>
                    <a:ext uri="{9D8B030D-6E8A-4147-A177-3AD203B41FA5}">
                      <a16:colId xmlns:a16="http://schemas.microsoft.com/office/drawing/2014/main" val="1417002013"/>
                    </a:ext>
                  </a:extLst>
                </a:gridCol>
                <a:gridCol w="655386">
                  <a:extLst>
                    <a:ext uri="{9D8B030D-6E8A-4147-A177-3AD203B41FA5}">
                      <a16:colId xmlns:a16="http://schemas.microsoft.com/office/drawing/2014/main" val="2031495627"/>
                    </a:ext>
                  </a:extLst>
                </a:gridCol>
                <a:gridCol w="877371">
                  <a:extLst>
                    <a:ext uri="{9D8B030D-6E8A-4147-A177-3AD203B41FA5}">
                      <a16:colId xmlns:a16="http://schemas.microsoft.com/office/drawing/2014/main" val="2220694266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DOCUMENTACIÓN A ADJUNTAR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TIPO DE VISITA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721757"/>
                  </a:ext>
                </a:extLst>
              </a:tr>
              <a:tr h="78306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General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effectLst/>
                        </a:rPr>
                        <a:t>Corporativa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effectLst/>
                        </a:rPr>
                        <a:t>Comunal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effectLst/>
                        </a:rPr>
                        <a:t>Autoridades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4897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DNI o documento de identidad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263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Carta de liberación de responsabilidades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620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SCTR Salud y Pension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442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Examen médico de visita.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799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Inducción de visita.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32569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E6A2301-3896-4BF3-B656-878D1749457C}"/>
              </a:ext>
            </a:extLst>
          </p:cNvPr>
          <p:cNvSpPr/>
          <p:nvPr/>
        </p:nvSpPr>
        <p:spPr>
          <a:xfrm>
            <a:off x="5748485" y="1997286"/>
            <a:ext cx="2866775" cy="18664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451" y="2336797"/>
            <a:ext cx="2807347" cy="12200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419" sz="6000" b="1" dirty="0"/>
              <a:t>Registrar la solicitud de visita </a:t>
            </a:r>
            <a:r>
              <a:rPr lang="es-419" sz="6000" dirty="0"/>
              <a:t>en el sistema Mi Acceso e incluir  los datos y la documentación requerida por el tipo de visita.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9C3FC3-8257-43AB-93F1-2A74E042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2" b="98543" l="9735" r="92478">
                        <a14:foregroundMark x1="92920" y1="32969" x2="92920" y2="32969"/>
                        <a14:foregroundMark x1="46018" y1="28597" x2="46018" y2="28597"/>
                        <a14:foregroundMark x1="61504" y1="26958" x2="61504" y2="26958"/>
                        <a14:foregroundMark x1="55310" y1="7832" x2="55310" y2="7832"/>
                        <a14:foregroundMark x1="46460" y1="7468" x2="46460" y2="7468"/>
                        <a14:foregroundMark x1="45575" y1="8925" x2="45575" y2="8925"/>
                        <a14:foregroundMark x1="39823" y1="12933" x2="39823" y2="12933"/>
                        <a14:foregroundMark x1="38496" y1="7832" x2="38496" y2="7832"/>
                        <a14:foregroundMark x1="53097" y1="5647" x2="53097" y2="5647"/>
                        <a14:foregroundMark x1="66814" y1="8743" x2="66814" y2="8743"/>
                        <a14:foregroundMark x1="69469" y1="13115" x2="69469" y2="13115"/>
                        <a14:foregroundMark x1="72566" y1="90528" x2="72566" y2="90528"/>
                        <a14:foregroundMark x1="31858" y1="93260" x2="31858" y2="93260"/>
                        <a14:foregroundMark x1="31858" y1="93260" x2="31858" y2="93260"/>
                        <a14:foregroundMark x1="36726" y1="96175" x2="36726" y2="96175"/>
                        <a14:foregroundMark x1="54867" y1="2914" x2="54867" y2="2914"/>
                        <a14:foregroundMark x1="34071" y1="95811" x2="34071" y2="95811"/>
                        <a14:foregroundMark x1="36726" y1="92168" x2="36726" y2="92168"/>
                        <a14:foregroundMark x1="36726" y1="92168" x2="36726" y2="92168"/>
                        <a14:foregroundMark x1="37168" y1="94353" x2="37168" y2="94353"/>
                        <a14:foregroundMark x1="55752" y1="26047" x2="55752" y2="26047"/>
                        <a14:foregroundMark x1="55310" y1="27687" x2="55310" y2="27687"/>
                        <a14:foregroundMark x1="50885" y1="27687" x2="50885" y2="27687"/>
                        <a14:foregroundMark x1="57080" y1="27505" x2="57080" y2="27505"/>
                        <a14:foregroundMark x1="53982" y1="27505" x2="53982" y2="27505"/>
                        <a14:foregroundMark x1="59292" y1="29690" x2="59292" y2="29690"/>
                        <a14:foregroundMark x1="53982" y1="29690" x2="53982" y2="29690"/>
                        <a14:foregroundMark x1="46018" y1="30237" x2="46018" y2="30237"/>
                        <a14:foregroundMark x1="46018" y1="30237" x2="46018" y2="30237"/>
                        <a14:foregroundMark x1="36726" y1="90893" x2="36726" y2="90893"/>
                        <a14:foregroundMark x1="82301" y1="90346" x2="82301" y2="90346"/>
                        <a14:foregroundMark x1="82301" y1="90346" x2="82301" y2="90346"/>
                        <a14:foregroundMark x1="71681" y1="90346" x2="71681" y2="90346"/>
                        <a14:foregroundMark x1="64159" y1="90346" x2="64159" y2="90346"/>
                        <a14:foregroundMark x1="43805" y1="98543" x2="43805" y2="98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81" y="1353898"/>
            <a:ext cx="2152650" cy="52292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01B94D8-0035-4290-BAEF-C8050D88E178}"/>
              </a:ext>
            </a:extLst>
          </p:cNvPr>
          <p:cNvSpPr/>
          <p:nvPr/>
        </p:nvSpPr>
        <p:spPr>
          <a:xfrm>
            <a:off x="2687080" y="1699398"/>
            <a:ext cx="2632172" cy="1181454"/>
          </a:xfrm>
          <a:prstGeom prst="wedgeRoundRectCallout">
            <a:avLst>
              <a:gd name="adj1" fmla="val -49366"/>
              <a:gd name="adj2" fmla="val 75079"/>
              <a:gd name="adj3" fmla="val 16667"/>
            </a:avLst>
          </a:prstGeom>
          <a:solidFill>
            <a:srgbClr val="EB0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E54316E-111A-498E-B829-1C96A83E6A78}"/>
              </a:ext>
            </a:extLst>
          </p:cNvPr>
          <p:cNvSpPr txBox="1">
            <a:spLocks/>
          </p:cNvSpPr>
          <p:nvPr/>
        </p:nvSpPr>
        <p:spPr>
          <a:xfrm>
            <a:off x="2752472" y="1806634"/>
            <a:ext cx="2632172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ea typeface="+mj-ea"/>
              </a:rPr>
              <a:t>El Responsable de la visita </a:t>
            </a:r>
            <a:r>
              <a:rPr lang="en-US" dirty="0">
                <a:solidFill>
                  <a:schemeClr val="bg1"/>
                </a:solidFill>
                <a:ea typeface="+mj-ea"/>
              </a:rPr>
              <a:t>(</a:t>
            </a:r>
            <a:r>
              <a:rPr lang="en-US" sz="1400" dirty="0">
                <a:solidFill>
                  <a:schemeClr val="bg1"/>
                </a:solidFill>
                <a:ea typeface="+mj-ea"/>
              </a:rPr>
              <a:t>Colaborador de MMG Las Bambas</a:t>
            </a:r>
            <a:r>
              <a:rPr lang="en-US" dirty="0">
                <a:solidFill>
                  <a:schemeClr val="bg1"/>
                </a:solidFill>
                <a:ea typeface="+mj-ea"/>
              </a:rPr>
              <a:t>) </a:t>
            </a:r>
            <a:r>
              <a:rPr lang="en-US" b="1" dirty="0">
                <a:solidFill>
                  <a:schemeClr val="bg1"/>
                </a:solidFill>
                <a:ea typeface="+mj-ea"/>
              </a:rPr>
              <a:t>procederá a:</a:t>
            </a:r>
            <a:endParaRPr lang="es-PE" b="1" dirty="0">
              <a:solidFill>
                <a:schemeClr val="bg1"/>
              </a:solidFill>
              <a:ea typeface="+mj-e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4E0191-AE29-4C5D-89F6-81C7EBBBF74D}"/>
              </a:ext>
            </a:extLst>
          </p:cNvPr>
          <p:cNvGrpSpPr/>
          <p:nvPr/>
        </p:nvGrpSpPr>
        <p:grpSpPr>
          <a:xfrm>
            <a:off x="8825985" y="1977958"/>
            <a:ext cx="2866775" cy="1866449"/>
            <a:chOff x="8825985" y="1977958"/>
            <a:chExt cx="2866775" cy="18664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54CAAF-FED9-4288-B102-A833B4F21030}"/>
                </a:ext>
              </a:extLst>
            </p:cNvPr>
            <p:cNvSpPr/>
            <p:nvPr/>
          </p:nvSpPr>
          <p:spPr>
            <a:xfrm>
              <a:off x="8825985" y="1977958"/>
              <a:ext cx="2866775" cy="1866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C5154E3-7DC9-4BD8-8733-57944C6D1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2724" y="2024268"/>
              <a:ext cx="889877" cy="65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7835D6-D717-4A9E-A21F-BE2C544722A0}"/>
                </a:ext>
              </a:extLst>
            </p:cNvPr>
            <p:cNvSpPr/>
            <p:nvPr/>
          </p:nvSpPr>
          <p:spPr>
            <a:xfrm>
              <a:off x="8887181" y="2691029"/>
              <a:ext cx="26842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Bef>
                  <a:spcPts val="1000"/>
                </a:spcBef>
                <a:buClr>
                  <a:srgbClr val="D31245"/>
                </a:buClr>
                <a:buFont typeface="Wingdings" panose="05000000000000000000" pitchFamily="2" charset="2"/>
                <a:buChar char="§"/>
              </a:pPr>
              <a:r>
                <a:rPr lang="es-419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La solicitud debe indicar </a:t>
              </a:r>
              <a:r>
                <a:rPr lang="es-419" sz="1500" dirty="0">
                  <a:latin typeface="Arial" panose="020B0604020202020204" pitchFamily="34" charset="0"/>
                  <a:cs typeface="Arial" panose="020B0604020202020204" pitchFamily="34" charset="0"/>
                </a:rPr>
                <a:t>si requiere los servicios de hospedaje, alimentación y transporte a site.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C03A47-3C49-4CC9-9CDE-BBA5B03308A9}"/>
              </a:ext>
            </a:extLst>
          </p:cNvPr>
          <p:cNvGrpSpPr/>
          <p:nvPr/>
        </p:nvGrpSpPr>
        <p:grpSpPr>
          <a:xfrm>
            <a:off x="5748485" y="5886385"/>
            <a:ext cx="5944275" cy="533717"/>
            <a:chOff x="5748485" y="5886385"/>
            <a:chExt cx="5944275" cy="5337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A9698C-5AFE-45E9-828F-D351009B1D4F}"/>
                </a:ext>
              </a:extLst>
            </p:cNvPr>
            <p:cNvSpPr/>
            <p:nvPr/>
          </p:nvSpPr>
          <p:spPr>
            <a:xfrm>
              <a:off x="5748485" y="5886385"/>
              <a:ext cx="5944275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2DA76469-F146-4235-BB9B-13BB0BE7C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962" y="5978139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D81C3C-6D89-4C1F-92EC-ACC3CAAA6EC5}"/>
                </a:ext>
              </a:extLst>
            </p:cNvPr>
            <p:cNvSpPr/>
            <p:nvPr/>
          </p:nvSpPr>
          <p:spPr>
            <a:xfrm>
              <a:off x="6239408" y="5928442"/>
              <a:ext cx="54401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La solicitud debe registrarse con un mínimo de 48 horas </a:t>
              </a:r>
              <a:r>
                <a:rPr lang="es-419" sz="1200" dirty="0"/>
                <a:t>de antelación a la fecha de la visita.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287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F53BE794-7E8E-49AF-9C88-8B0E9041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1" y="373834"/>
            <a:ext cx="9595982" cy="1325563"/>
          </a:xfrm>
        </p:spPr>
        <p:txBody>
          <a:bodyPr/>
          <a:lstStyle/>
          <a:p>
            <a:r>
              <a:rPr lang="en-US" dirty="0"/>
              <a:t>VALIDACIONES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96E821A-422A-4939-BC39-E924C8784225}"/>
              </a:ext>
            </a:extLst>
          </p:cNvPr>
          <p:cNvSpPr txBox="1">
            <a:spLocks/>
          </p:cNvSpPr>
          <p:nvPr/>
        </p:nvSpPr>
        <p:spPr>
          <a:xfrm>
            <a:off x="410531" y="1623306"/>
            <a:ext cx="11091798" cy="583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419" dirty="0"/>
              <a:t>Una vez completado el registro, este pasará por la evaluación de distintas áreas de acuerdo al tipo de visita.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402547-940D-404A-A1BD-8DAA35F2DF59}"/>
              </a:ext>
            </a:extLst>
          </p:cNvPr>
          <p:cNvGrpSpPr/>
          <p:nvPr/>
        </p:nvGrpSpPr>
        <p:grpSpPr>
          <a:xfrm>
            <a:off x="1206653" y="2435602"/>
            <a:ext cx="9533112" cy="3182001"/>
            <a:chOff x="1206653" y="2435602"/>
            <a:chExt cx="9533112" cy="3182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B58B566-386B-49AE-B86E-7E5867FC5B5D}"/>
                </a:ext>
              </a:extLst>
            </p:cNvPr>
            <p:cNvGrpSpPr/>
            <p:nvPr/>
          </p:nvGrpSpPr>
          <p:grpSpPr>
            <a:xfrm>
              <a:off x="1206653" y="2445776"/>
              <a:ext cx="2052975" cy="2788918"/>
              <a:chOff x="1206653" y="2445776"/>
              <a:chExt cx="2052975" cy="2788918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727DE2-688C-444D-A253-D388C79FE7BC}"/>
                  </a:ext>
                </a:extLst>
              </p:cNvPr>
              <p:cNvSpPr/>
              <p:nvPr/>
            </p:nvSpPr>
            <p:spPr>
              <a:xfrm>
                <a:off x="1206653" y="2802872"/>
                <a:ext cx="2052975" cy="243182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F676179-7CAB-4C82-8F98-4C3A68407232}"/>
                  </a:ext>
                </a:extLst>
              </p:cNvPr>
              <p:cNvSpPr txBox="1"/>
              <p:nvPr/>
            </p:nvSpPr>
            <p:spPr>
              <a:xfrm>
                <a:off x="1245939" y="3314154"/>
                <a:ext cx="19283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>
                    <a:solidFill>
                      <a:schemeClr val="bg1"/>
                    </a:solidFill>
                  </a:rPr>
                  <a:t>Gerente / Superintendente de Área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CACA87-E27C-442A-A0A8-4C9C1B6A61D4}"/>
                  </a:ext>
                </a:extLst>
              </p:cNvPr>
              <p:cNvSpPr txBox="1"/>
              <p:nvPr/>
            </p:nvSpPr>
            <p:spPr>
              <a:xfrm>
                <a:off x="1245940" y="3775536"/>
                <a:ext cx="19283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El Gerente o Superintendente del área elegido en la solicitud deberá confirmar la visita para que esta pueda pasar al proceso de validación del resto de áreas.</a:t>
                </a:r>
                <a:endParaRPr lang="en-US" sz="1200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31C15A3-C89D-4505-997C-48ED50E9E679}"/>
                  </a:ext>
                </a:extLst>
              </p:cNvPr>
              <p:cNvGrpSpPr/>
              <p:nvPr/>
            </p:nvGrpSpPr>
            <p:grpSpPr>
              <a:xfrm>
                <a:off x="1869857" y="2445776"/>
                <a:ext cx="749559" cy="750178"/>
                <a:chOff x="4066871" y="2152165"/>
                <a:chExt cx="749559" cy="750178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7513B7D-EFE5-44C1-BEC1-5B6FF03C5DC0}"/>
                    </a:ext>
                  </a:extLst>
                </p:cNvPr>
                <p:cNvSpPr/>
                <p:nvPr/>
              </p:nvSpPr>
              <p:spPr>
                <a:xfrm>
                  <a:off x="4066871" y="2152165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FA01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61" name="Picture 4" descr="Supervisor Icon Vector Male Construction (Gráfico) por TukTuk ...">
                  <a:extLst>
                    <a:ext uri="{FF2B5EF4-FFF2-40B4-BE49-F238E27FC236}">
                      <a16:creationId xmlns:a16="http://schemas.microsoft.com/office/drawing/2014/main" id="{FEBFFB1E-0FEB-4910-B220-78DA9EA351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887" b="83872" l="30754" r="69282">
                              <a14:foregroundMark x1="44138" y1="23514" x2="44138" y2="23514"/>
                              <a14:foregroundMark x1="58793" y1="70284" x2="58793" y2="70284"/>
                              <a14:foregroundMark x1="37241" y1="73127" x2="37241" y2="73127"/>
                              <a14:foregroundMark x1="39138" y1="41085" x2="39138" y2="41085"/>
                              <a14:backgroundMark x1="13103" y1="37726" x2="13103" y2="37726"/>
                              <a14:backgroundMark x1="17931" y1="65375" x2="17931" y2="65375"/>
                              <a14:backgroundMark x1="85345" y1="44961" x2="85345" y2="44961"/>
                            </a14:backgroundRemoval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938" t="7389" r="25902" b="7630"/>
                <a:stretch/>
              </p:blipFill>
              <p:spPr bwMode="auto">
                <a:xfrm>
                  <a:off x="4209160" y="2274933"/>
                  <a:ext cx="450951" cy="530943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BBE228-C1C7-4F4A-9BDE-C05502D98AD8}"/>
                  </a:ext>
                </a:extLst>
              </p:cNvPr>
              <p:cNvSpPr txBox="1"/>
              <p:nvPr/>
            </p:nvSpPr>
            <p:spPr>
              <a:xfrm>
                <a:off x="2660916" y="3015162"/>
                <a:ext cx="587805" cy="236611"/>
              </a:xfrm>
              <a:prstGeom prst="rect">
                <a:avLst/>
              </a:prstGeom>
              <a:solidFill>
                <a:srgbClr val="2F52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TODOS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644FD8-CBD1-46CA-A1BB-92BFD7D0AC08}"/>
                </a:ext>
              </a:extLst>
            </p:cNvPr>
            <p:cNvGrpSpPr/>
            <p:nvPr/>
          </p:nvGrpSpPr>
          <p:grpSpPr>
            <a:xfrm>
              <a:off x="6048006" y="2435602"/>
              <a:ext cx="2052975" cy="2799092"/>
              <a:chOff x="6048006" y="2435602"/>
              <a:chExt cx="2052975" cy="279909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3C6A111-50AD-4923-BCFE-67011CF86F33}"/>
                  </a:ext>
                </a:extLst>
              </p:cNvPr>
              <p:cNvSpPr/>
              <p:nvPr/>
            </p:nvSpPr>
            <p:spPr>
              <a:xfrm>
                <a:off x="6048006" y="2802872"/>
                <a:ext cx="2052975" cy="2431822"/>
              </a:xfrm>
              <a:prstGeom prst="rect">
                <a:avLst/>
              </a:prstGeom>
              <a:solidFill>
                <a:srgbClr val="EFA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78D639F-739F-4E2E-BBA0-22D57E5766BA}"/>
                  </a:ext>
                </a:extLst>
              </p:cNvPr>
              <p:cNvSpPr txBox="1"/>
              <p:nvPr/>
            </p:nvSpPr>
            <p:spPr>
              <a:xfrm>
                <a:off x="6232952" y="3631072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>
                    <a:solidFill>
                      <a:schemeClr val="bg1"/>
                    </a:solidFill>
                  </a:rPr>
                  <a:t>Área Medica MLB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D37F218-035C-4A86-8271-F0961BCDC35D}"/>
                  </a:ext>
                </a:extLst>
              </p:cNvPr>
              <p:cNvSpPr txBox="1"/>
              <p:nvPr/>
            </p:nvSpPr>
            <p:spPr>
              <a:xfrm>
                <a:off x="6238465" y="3911727"/>
                <a:ext cx="1759470" cy="8309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s-419" sz="1200" dirty="0"/>
                  <a:t>El área médica validará que el visitante se encuentre Apto en la evaluación médica.</a:t>
                </a:r>
                <a:endParaRPr lang="en-US" sz="1200" dirty="0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7026C5F-7F82-4FF3-9BC4-CC5A37961E6E}"/>
                  </a:ext>
                </a:extLst>
              </p:cNvPr>
              <p:cNvGrpSpPr/>
              <p:nvPr/>
            </p:nvGrpSpPr>
            <p:grpSpPr>
              <a:xfrm>
                <a:off x="6729518" y="2435602"/>
                <a:ext cx="749559" cy="750178"/>
                <a:chOff x="5693892" y="2750834"/>
                <a:chExt cx="749559" cy="750178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5948C07-5033-47BF-9803-FA90CCD20950}"/>
                    </a:ext>
                  </a:extLst>
                </p:cNvPr>
                <p:cNvSpPr/>
                <p:nvPr/>
              </p:nvSpPr>
              <p:spPr>
                <a:xfrm>
                  <a:off x="5693892" y="2750834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B0F4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64" name="Picture 6">
                  <a:extLst>
                    <a:ext uri="{FF2B5EF4-FFF2-40B4-BE49-F238E27FC236}">
                      <a16:creationId xmlns:a16="http://schemas.microsoft.com/office/drawing/2014/main" id="{0BA4D135-6D1E-4396-A9AF-46D8383D58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89" t="7475" r="13871" b="14479"/>
                <a:stretch/>
              </p:blipFill>
              <p:spPr bwMode="auto">
                <a:xfrm>
                  <a:off x="5839467" y="2798723"/>
                  <a:ext cx="499386" cy="5834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A9A3E5-24ED-484E-B6C3-191F322A7977}"/>
                  </a:ext>
                </a:extLst>
              </p:cNvPr>
              <p:cNvSpPr txBox="1"/>
              <p:nvPr/>
            </p:nvSpPr>
            <p:spPr>
              <a:xfrm>
                <a:off x="7440472" y="3070085"/>
                <a:ext cx="652185" cy="22076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GENERAL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6921C3D-1430-40BD-A6E1-8529D35798D3}"/>
                  </a:ext>
                </a:extLst>
              </p:cNvPr>
              <p:cNvSpPr txBox="1"/>
              <p:nvPr/>
            </p:nvSpPr>
            <p:spPr>
              <a:xfrm>
                <a:off x="7118503" y="3346765"/>
                <a:ext cx="980511" cy="22076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CORPORATIVA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44D25B-B81F-4101-9AC0-82F36A54FAD8}"/>
                </a:ext>
              </a:extLst>
            </p:cNvPr>
            <p:cNvGrpSpPr/>
            <p:nvPr/>
          </p:nvGrpSpPr>
          <p:grpSpPr>
            <a:xfrm>
              <a:off x="3591910" y="2754132"/>
              <a:ext cx="2052975" cy="2863471"/>
              <a:chOff x="3591910" y="2754132"/>
              <a:chExt cx="2052975" cy="2863471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FE4C3DA-B4E0-4844-87C2-CBFA162C88C6}"/>
                  </a:ext>
                </a:extLst>
              </p:cNvPr>
              <p:cNvSpPr/>
              <p:nvPr/>
            </p:nvSpPr>
            <p:spPr>
              <a:xfrm>
                <a:off x="3591910" y="3185780"/>
                <a:ext cx="2052975" cy="24318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2BFDCB8-3E7F-451F-BE7F-C31772FD3741}"/>
                  </a:ext>
                </a:extLst>
              </p:cNvPr>
              <p:cNvSpPr txBox="1"/>
              <p:nvPr/>
            </p:nvSpPr>
            <p:spPr>
              <a:xfrm>
                <a:off x="3664484" y="3978080"/>
                <a:ext cx="11533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Aseguradora</a:t>
                </a:r>
                <a:endParaRPr lang="en-US" sz="1200" b="1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5544DBC-2AED-40BC-AAD9-5068BFE85ACD}"/>
                  </a:ext>
                </a:extLst>
              </p:cNvPr>
              <p:cNvSpPr txBox="1"/>
              <p:nvPr/>
            </p:nvSpPr>
            <p:spPr>
              <a:xfrm>
                <a:off x="3655340" y="4237733"/>
                <a:ext cx="19297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La aseguradora validará que las pólizas de SCTR cargadas al sistema sean verídicas y estén vigentes.</a:t>
                </a:r>
                <a:endParaRPr lang="en-US" sz="1200" dirty="0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EBDF0E3-7601-4498-A48D-8DC3E8F69871}"/>
                  </a:ext>
                </a:extLst>
              </p:cNvPr>
              <p:cNvGrpSpPr/>
              <p:nvPr/>
            </p:nvGrpSpPr>
            <p:grpSpPr>
              <a:xfrm>
                <a:off x="4178404" y="2754132"/>
                <a:ext cx="749559" cy="750178"/>
                <a:chOff x="7282329" y="2167008"/>
                <a:chExt cx="749559" cy="75017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D5F7C62E-FAFF-40C9-8113-9F8CAF8860F5}"/>
                    </a:ext>
                  </a:extLst>
                </p:cNvPr>
                <p:cNvSpPr/>
                <p:nvPr/>
              </p:nvSpPr>
              <p:spPr>
                <a:xfrm>
                  <a:off x="7282329" y="2167008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70" name="Picture 14" descr="insurance Icon - Page 5">
                  <a:extLst>
                    <a:ext uri="{FF2B5EF4-FFF2-40B4-BE49-F238E27FC236}">
                      <a16:creationId xmlns:a16="http://schemas.microsoft.com/office/drawing/2014/main" id="{B41ED40A-A983-4094-88B9-90638FB0F7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040404">
                        <a:alpha val="5882"/>
                      </a:srgbClr>
                    </a:clrFrom>
                    <a:clrTo>
                      <a:srgbClr val="040404">
                        <a:alpha val="0"/>
                      </a:srgbClr>
                    </a:clrTo>
                  </a:clrChange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6007" y="2300435"/>
                  <a:ext cx="483323" cy="4833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B057CC-23ED-4D2B-A781-FC6F5975AFD5}"/>
                  </a:ext>
                </a:extLst>
              </p:cNvPr>
              <p:cNvSpPr txBox="1"/>
              <p:nvPr/>
            </p:nvSpPr>
            <p:spPr>
              <a:xfrm>
                <a:off x="4988296" y="3280189"/>
                <a:ext cx="644272" cy="22076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GENERAL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9A80F7-41F8-4EBE-938B-66A43CEF25F8}"/>
                  </a:ext>
                </a:extLst>
              </p:cNvPr>
              <p:cNvSpPr txBox="1"/>
              <p:nvPr/>
            </p:nvSpPr>
            <p:spPr>
              <a:xfrm>
                <a:off x="4881283" y="3549735"/>
                <a:ext cx="749560" cy="21581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COMUNAL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BE29F80-DC86-49BB-9C85-E7AF00E47D41}"/>
                  </a:ext>
                </a:extLst>
              </p:cNvPr>
              <p:cNvSpPr txBox="1"/>
              <p:nvPr/>
            </p:nvSpPr>
            <p:spPr>
              <a:xfrm>
                <a:off x="4724400" y="3816324"/>
                <a:ext cx="913100" cy="22862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AUTORIDADES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7AF252-18F1-48AB-AEC5-0501272CF7F2}"/>
                </a:ext>
              </a:extLst>
            </p:cNvPr>
            <p:cNvGrpSpPr/>
            <p:nvPr/>
          </p:nvGrpSpPr>
          <p:grpSpPr>
            <a:xfrm>
              <a:off x="8488390" y="2794808"/>
              <a:ext cx="2251375" cy="2822795"/>
              <a:chOff x="8488390" y="2794808"/>
              <a:chExt cx="2251375" cy="282279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166A66-08F4-4CD3-99DD-1C061523EDE2}"/>
                  </a:ext>
                </a:extLst>
              </p:cNvPr>
              <p:cNvSpPr/>
              <p:nvPr/>
            </p:nvSpPr>
            <p:spPr>
              <a:xfrm>
                <a:off x="8488390" y="3185780"/>
                <a:ext cx="2251375" cy="24318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2CA51F-841C-453F-95F0-A4D2DA5C8E51}"/>
                  </a:ext>
                </a:extLst>
              </p:cNvPr>
              <p:cNvSpPr txBox="1"/>
              <p:nvPr/>
            </p:nvSpPr>
            <p:spPr>
              <a:xfrm>
                <a:off x="8560964" y="3766688"/>
                <a:ext cx="15579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Servicios de Sitio</a:t>
                </a:r>
                <a:endParaRPr lang="en-US" sz="1200" b="1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8BE2D3-105E-468B-8E6E-E1A0179597E6}"/>
                  </a:ext>
                </a:extLst>
              </p:cNvPr>
              <p:cNvSpPr txBox="1"/>
              <p:nvPr/>
            </p:nvSpPr>
            <p:spPr>
              <a:xfrm>
                <a:off x="8551820" y="3987013"/>
                <a:ext cx="20957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1200" dirty="0"/>
                  <a:t>En caso la solicitud incluya la necesidad de Alojamiento, Alimentación y Transporte</a:t>
                </a:r>
                <a:r>
                  <a:rPr lang="en-US" sz="1200" dirty="0"/>
                  <a:t>, </a:t>
                </a:r>
                <a:r>
                  <a:rPr lang="es-419" sz="1200" dirty="0"/>
                  <a:t>debes coordinar estos con el área de Servicios de Sitio quienes indicaran si tienen disponibilidad para brindar estos servicios.</a:t>
                </a:r>
                <a:endParaRPr lang="es-419" sz="1200" b="1" i="1" dirty="0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1666BB4-7B2B-4492-A69D-153E94D5BB05}"/>
                  </a:ext>
                </a:extLst>
              </p:cNvPr>
              <p:cNvGrpSpPr/>
              <p:nvPr/>
            </p:nvGrpSpPr>
            <p:grpSpPr>
              <a:xfrm>
                <a:off x="9207745" y="2794808"/>
                <a:ext cx="749559" cy="750178"/>
                <a:chOff x="9207745" y="2794808"/>
                <a:chExt cx="749559" cy="750178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4D826EE-39B6-4261-B0D6-8006DEAF87EC}"/>
                    </a:ext>
                  </a:extLst>
                </p:cNvPr>
                <p:cNvSpPr/>
                <p:nvPr/>
              </p:nvSpPr>
              <p:spPr>
                <a:xfrm>
                  <a:off x="9207745" y="2794808"/>
                  <a:ext cx="749559" cy="75017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0073B83-EB25-4430-B57A-34A80C36B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60079" y="2957270"/>
                  <a:ext cx="452217" cy="447649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01F8EE-59DA-4D1F-A0C6-9C4E6C3BD975}"/>
                  </a:ext>
                </a:extLst>
              </p:cNvPr>
              <p:cNvSpPr txBox="1"/>
              <p:nvPr/>
            </p:nvSpPr>
            <p:spPr>
              <a:xfrm>
                <a:off x="9828557" y="3572906"/>
                <a:ext cx="887793" cy="22076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900" b="1" dirty="0">
                    <a:solidFill>
                      <a:schemeClr val="bg1"/>
                    </a:solidFill>
                  </a:rPr>
                  <a:t>A SOLICITUD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E1A5B2-F89A-4A50-A8F6-AEF855C8F75F}"/>
              </a:ext>
            </a:extLst>
          </p:cNvPr>
          <p:cNvGrpSpPr/>
          <p:nvPr/>
        </p:nvGrpSpPr>
        <p:grpSpPr>
          <a:xfrm>
            <a:off x="550101" y="5888694"/>
            <a:ext cx="7145891" cy="533717"/>
            <a:chOff x="550101" y="5888694"/>
            <a:chExt cx="7834947" cy="5337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4AB3679-3A70-4172-B851-4A6C3384C947}"/>
                </a:ext>
              </a:extLst>
            </p:cNvPr>
            <p:cNvSpPr/>
            <p:nvPr/>
          </p:nvSpPr>
          <p:spPr>
            <a:xfrm>
              <a:off x="550101" y="5888694"/>
              <a:ext cx="7834947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81EB24F5-BDFC-4918-B155-4ADC680C0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22" y="5959830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7239427-38DA-4CE9-850F-39B20644DD89}"/>
              </a:ext>
            </a:extLst>
          </p:cNvPr>
          <p:cNvSpPr/>
          <p:nvPr/>
        </p:nvSpPr>
        <p:spPr>
          <a:xfrm>
            <a:off x="1109235" y="6035264"/>
            <a:ext cx="6586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200" b="1" dirty="0"/>
              <a:t>El solicitante puede realizar el seguimiento del estado de la solicitud a través del sistema Mi Acceso.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490B0F0-359A-4CEF-B4EE-198C9173C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07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OBTENCIÓN DE FOTOCHECK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A0CC18-1F86-40B3-B898-1D092CA7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85" y="3247720"/>
            <a:ext cx="2544098" cy="169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7365C6-6A99-415F-AE3B-DCAE4409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989" y="2593142"/>
            <a:ext cx="1888397" cy="2959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685B28-0600-418B-BF2E-307C12F00AFB}"/>
              </a:ext>
            </a:extLst>
          </p:cNvPr>
          <p:cNvSpPr/>
          <p:nvPr/>
        </p:nvSpPr>
        <p:spPr>
          <a:xfrm>
            <a:off x="1154755" y="2443832"/>
            <a:ext cx="3144378" cy="3184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74" y="2522891"/>
            <a:ext cx="3104744" cy="30415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419" sz="1500" dirty="0"/>
              <a:t>Al llegar a site, la Oficina de Gestión de Identificaciones procederá a hacer pasar al visitante por la inducción </a:t>
            </a:r>
            <a:r>
              <a:rPr lang="en-US" sz="1500" dirty="0"/>
              <a:t>de </a:t>
            </a:r>
            <a:r>
              <a:rPr lang="es-419" sz="1500" dirty="0"/>
              <a:t>visita.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sz="1500" dirty="0"/>
              <a:t>Una vez concluida la inducción, la Oficina de Gestión de Identificaciones procederá a validar la documentación correspondiente y de ser conforme se asignará un fotocheck de visita, el cual el visitante debe canjear por su documento de identidad.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07A3F8-F14E-41CF-B916-D6788B565A09}"/>
              </a:ext>
            </a:extLst>
          </p:cNvPr>
          <p:cNvSpPr/>
          <p:nvPr/>
        </p:nvSpPr>
        <p:spPr>
          <a:xfrm>
            <a:off x="526038" y="1600948"/>
            <a:ext cx="10387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Una vez completados los pasos anteriores y ya en la garita </a:t>
            </a:r>
            <a:r>
              <a:rPr lang="en-US" dirty="0"/>
              <a:t>de </a:t>
            </a:r>
            <a:r>
              <a:rPr lang="es-419" dirty="0"/>
              <a:t>seguridad, se procede con lo siguiente:</a:t>
            </a:r>
            <a:endParaRPr lang="es-P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2BF76-7417-411E-BEE3-B490EB179307}"/>
              </a:ext>
            </a:extLst>
          </p:cNvPr>
          <p:cNvGrpSpPr/>
          <p:nvPr/>
        </p:nvGrpSpPr>
        <p:grpSpPr>
          <a:xfrm>
            <a:off x="550101" y="5888694"/>
            <a:ext cx="9360815" cy="533717"/>
            <a:chOff x="550101" y="5888694"/>
            <a:chExt cx="9360815" cy="53371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CD6F5-52A7-4AB5-964E-846FCDFF0DBC}"/>
                </a:ext>
              </a:extLst>
            </p:cNvPr>
            <p:cNvSpPr/>
            <p:nvPr/>
          </p:nvSpPr>
          <p:spPr>
            <a:xfrm>
              <a:off x="550101" y="5888694"/>
              <a:ext cx="9134673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434F9596-A09D-42C0-BD47-0F383F25B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22" y="5959830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EC35A0-2EA5-4B42-9694-D0084AB8E85B}"/>
                </a:ext>
              </a:extLst>
            </p:cNvPr>
            <p:cNvSpPr/>
            <p:nvPr/>
          </p:nvSpPr>
          <p:spPr>
            <a:xfrm>
              <a:off x="1109235" y="6035263"/>
              <a:ext cx="880168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Una vez finalizada la visita, el visitante debe devolver el fotocheck asignado, de lo contrario se penaliza con un monto de USD 40.00. 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619E93-7338-41E9-AF10-DFE33765144E}"/>
              </a:ext>
            </a:extLst>
          </p:cNvPr>
          <p:cNvSpPr/>
          <p:nvPr/>
        </p:nvSpPr>
        <p:spPr>
          <a:xfrm>
            <a:off x="4419804" y="3864282"/>
            <a:ext cx="509610" cy="484632"/>
          </a:xfrm>
          <a:prstGeom prst="rightArrow">
            <a:avLst/>
          </a:prstGeom>
          <a:solidFill>
            <a:srgbClr val="FFCC29"/>
          </a:solidFill>
          <a:ln>
            <a:solidFill>
              <a:srgbClr val="FFC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C41EE5-CA52-4F6B-9F82-E35EF69B6B27}"/>
              </a:ext>
            </a:extLst>
          </p:cNvPr>
          <p:cNvGrpSpPr/>
          <p:nvPr/>
        </p:nvGrpSpPr>
        <p:grpSpPr>
          <a:xfrm>
            <a:off x="7673438" y="3598570"/>
            <a:ext cx="593953" cy="972996"/>
            <a:chOff x="7673438" y="3598570"/>
            <a:chExt cx="593953" cy="972996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CA82637-3670-45CA-8F8B-53A06ABAEF6D}"/>
                </a:ext>
              </a:extLst>
            </p:cNvPr>
            <p:cNvSpPr/>
            <p:nvPr/>
          </p:nvSpPr>
          <p:spPr>
            <a:xfrm rot="10800000">
              <a:off x="7673438" y="3598570"/>
              <a:ext cx="509610" cy="484632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C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2BCE485-1628-43F6-9674-B3C52C67E098}"/>
                </a:ext>
              </a:extLst>
            </p:cNvPr>
            <p:cNvSpPr/>
            <p:nvPr/>
          </p:nvSpPr>
          <p:spPr>
            <a:xfrm>
              <a:off x="7757781" y="4086934"/>
              <a:ext cx="509610" cy="484632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C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39447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2EADE-DC4A-497A-A0FC-DEA3E3A1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36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9A6A6-D024-4537-9A2E-5E88DAF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7382-C779-4CF6-AC09-796A7532E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498" y="11546"/>
            <a:ext cx="12221498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15E9B-0F33-4C8C-9811-49CAACB30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BCB-5C32-4B44-A371-DECD61D7159E}"/>
              </a:ext>
            </a:extLst>
          </p:cNvPr>
          <p:cNvSpPr/>
          <p:nvPr/>
        </p:nvSpPr>
        <p:spPr>
          <a:xfrm>
            <a:off x="838200" y="2260735"/>
            <a:ext cx="4205191" cy="378826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79033-2602-4832-8793-7482A02A0FE9}"/>
              </a:ext>
            </a:extLst>
          </p:cNvPr>
          <p:cNvSpPr/>
          <p:nvPr/>
        </p:nvSpPr>
        <p:spPr>
          <a:xfrm>
            <a:off x="838199" y="1576640"/>
            <a:ext cx="2884765" cy="47705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51F83-BB00-4C0D-BA30-39AFD7FC30D0}"/>
              </a:ext>
            </a:extLst>
          </p:cNvPr>
          <p:cNvSpPr/>
          <p:nvPr/>
        </p:nvSpPr>
        <p:spPr>
          <a:xfrm>
            <a:off x="828367" y="1588983"/>
            <a:ext cx="28847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PROCEDIMIENTO</a:t>
            </a:r>
            <a:endParaRPr lang="es-PE" sz="2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B5DD31-D43A-4788-9647-3F195A85A668}"/>
              </a:ext>
            </a:extLst>
          </p:cNvPr>
          <p:cNvSpPr/>
          <p:nvPr/>
        </p:nvSpPr>
        <p:spPr>
          <a:xfrm>
            <a:off x="828367" y="2188619"/>
            <a:ext cx="4205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ACREDITACI</a:t>
            </a:r>
            <a:r>
              <a:rPr lang="es-419" sz="2800" b="1" dirty="0">
                <a:solidFill>
                  <a:schemeClr val="bg1"/>
                </a:solidFill>
              </a:rPr>
              <a:t>ÓN VEHICULAR</a:t>
            </a:r>
            <a:endParaRPr lang="es-P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0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32835-11D2-4319-ACCB-55A888B8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09118"/>
            <a:ext cx="11887199" cy="66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9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071511"/>
          </a:xfrm>
        </p:spPr>
        <p:txBody>
          <a:bodyPr/>
          <a:lstStyle/>
          <a:p>
            <a:r>
              <a:rPr lang="en-US" dirty="0"/>
              <a:t>PASOS PREVIOS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FDCBE-C7CF-483E-81BA-83F3FB29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8543" l="9735" r="92478">
                        <a14:foregroundMark x1="92920" y1="32969" x2="92920" y2="32969"/>
                        <a14:foregroundMark x1="46018" y1="28597" x2="46018" y2="28597"/>
                        <a14:foregroundMark x1="61504" y1="26958" x2="61504" y2="26958"/>
                        <a14:foregroundMark x1="55310" y1="7832" x2="55310" y2="7832"/>
                        <a14:foregroundMark x1="46460" y1="7468" x2="46460" y2="7468"/>
                        <a14:foregroundMark x1="45575" y1="8925" x2="45575" y2="8925"/>
                        <a14:foregroundMark x1="39823" y1="12933" x2="39823" y2="12933"/>
                        <a14:foregroundMark x1="38496" y1="7832" x2="38496" y2="7832"/>
                        <a14:foregroundMark x1="53097" y1="5647" x2="53097" y2="5647"/>
                        <a14:foregroundMark x1="66814" y1="8743" x2="66814" y2="8743"/>
                        <a14:foregroundMark x1="69469" y1="13115" x2="69469" y2="13115"/>
                        <a14:foregroundMark x1="72566" y1="90528" x2="72566" y2="90528"/>
                        <a14:foregroundMark x1="31858" y1="93260" x2="31858" y2="93260"/>
                        <a14:foregroundMark x1="31858" y1="93260" x2="31858" y2="93260"/>
                        <a14:foregroundMark x1="36726" y1="96175" x2="36726" y2="96175"/>
                        <a14:foregroundMark x1="54867" y1="2914" x2="54867" y2="2914"/>
                        <a14:foregroundMark x1="34071" y1="95811" x2="34071" y2="95811"/>
                        <a14:foregroundMark x1="36726" y1="92168" x2="36726" y2="92168"/>
                        <a14:foregroundMark x1="36726" y1="92168" x2="36726" y2="92168"/>
                        <a14:foregroundMark x1="37168" y1="94353" x2="37168" y2="94353"/>
                        <a14:foregroundMark x1="55752" y1="26047" x2="55752" y2="26047"/>
                        <a14:foregroundMark x1="55310" y1="27687" x2="55310" y2="27687"/>
                        <a14:foregroundMark x1="50885" y1="27687" x2="50885" y2="27687"/>
                        <a14:foregroundMark x1="57080" y1="27505" x2="57080" y2="27505"/>
                        <a14:foregroundMark x1="53982" y1="27505" x2="53982" y2="27505"/>
                        <a14:foregroundMark x1="59292" y1="29690" x2="59292" y2="29690"/>
                        <a14:foregroundMark x1="53982" y1="29690" x2="53982" y2="29690"/>
                        <a14:foregroundMark x1="46018" y1="30237" x2="46018" y2="30237"/>
                        <a14:foregroundMark x1="46018" y1="30237" x2="46018" y2="30237"/>
                        <a14:foregroundMark x1="36726" y1="90893" x2="36726" y2="90893"/>
                        <a14:foregroundMark x1="82301" y1="90346" x2="82301" y2="90346"/>
                        <a14:foregroundMark x1="82301" y1="90346" x2="82301" y2="90346"/>
                        <a14:foregroundMark x1="71681" y1="90346" x2="71681" y2="90346"/>
                        <a14:foregroundMark x1="64159" y1="90346" x2="64159" y2="90346"/>
                        <a14:foregroundMark x1="43805" y1="98543" x2="43805" y2="98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81" y="1353898"/>
            <a:ext cx="2152650" cy="522922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D2D5B3D-3DD7-471F-93FC-5CDE409AB4DF}"/>
              </a:ext>
            </a:extLst>
          </p:cNvPr>
          <p:cNvSpPr/>
          <p:nvPr/>
        </p:nvSpPr>
        <p:spPr>
          <a:xfrm>
            <a:off x="2687080" y="1852808"/>
            <a:ext cx="2505844" cy="1028043"/>
          </a:xfrm>
          <a:prstGeom prst="wedgeRoundRectCallout">
            <a:avLst>
              <a:gd name="adj1" fmla="val -49366"/>
              <a:gd name="adj2" fmla="val 75079"/>
              <a:gd name="adj3" fmla="val 16667"/>
            </a:avLst>
          </a:prstGeom>
          <a:solidFill>
            <a:srgbClr val="EB0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FA755DAC-5ABD-41FC-849A-4B14B0C5E7A7}"/>
              </a:ext>
            </a:extLst>
          </p:cNvPr>
          <p:cNvSpPr txBox="1">
            <a:spLocks/>
          </p:cNvSpPr>
          <p:nvPr/>
        </p:nvSpPr>
        <p:spPr>
          <a:xfrm>
            <a:off x="2811464" y="2032771"/>
            <a:ext cx="2312636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ea typeface="+mj-ea"/>
              </a:rPr>
              <a:t>DEBES CONTAR CON LO SIGUIENTE:</a:t>
            </a:r>
            <a:endParaRPr lang="es-PE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76483F-9522-4498-98F2-CE4EDE06A44D}"/>
              </a:ext>
            </a:extLst>
          </p:cNvPr>
          <p:cNvSpPr/>
          <p:nvPr/>
        </p:nvSpPr>
        <p:spPr>
          <a:xfrm>
            <a:off x="5926412" y="1664941"/>
            <a:ext cx="2052975" cy="2023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E01A62-677E-4DD4-A8A1-0BB85B6A9BCD}"/>
              </a:ext>
            </a:extLst>
          </p:cNvPr>
          <p:cNvSpPr/>
          <p:nvPr/>
        </p:nvSpPr>
        <p:spPr>
          <a:xfrm>
            <a:off x="8488181" y="1664941"/>
            <a:ext cx="2098729" cy="2023482"/>
          </a:xfrm>
          <a:prstGeom prst="rect">
            <a:avLst/>
          </a:prstGeom>
          <a:solidFill>
            <a:srgbClr val="EFA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0AAC6C-ECFF-47F2-9B26-EDA0126ED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988" y="2014695"/>
            <a:ext cx="1753261" cy="1324254"/>
          </a:xfrm>
          <a:noFill/>
        </p:spPr>
        <p:txBody>
          <a:bodyPr>
            <a:normAutofit lnSpcReduction="10000"/>
          </a:bodyPr>
          <a:lstStyle/>
          <a:p>
            <a:pPr>
              <a:buClr>
                <a:srgbClr val="CE5808"/>
              </a:buClr>
              <a:buFont typeface="Wingdings" panose="05000000000000000000" pitchFamily="2" charset="2"/>
              <a:buChar char="§"/>
            </a:pPr>
            <a:r>
              <a:rPr lang="es-PE" sz="1800" b="1" dirty="0">
                <a:latin typeface="+mn-lt"/>
                <a:cs typeface="+mn-cs"/>
              </a:rPr>
              <a:t>Tener un contrato </a:t>
            </a:r>
            <a:r>
              <a:rPr lang="es-PE" sz="1800" dirty="0">
                <a:latin typeface="+mn-lt"/>
                <a:cs typeface="+mn-cs"/>
              </a:rPr>
              <a:t>u orden de servicio vigente.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CD80A-1BE4-4D55-9E6F-A941D5E2E550}"/>
              </a:ext>
            </a:extLst>
          </p:cNvPr>
          <p:cNvSpPr/>
          <p:nvPr/>
        </p:nvSpPr>
        <p:spPr>
          <a:xfrm>
            <a:off x="8526624" y="1898625"/>
            <a:ext cx="193234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E5808"/>
              </a:buClr>
              <a:buFont typeface="Wingdings" panose="05000000000000000000" pitchFamily="2" charset="2"/>
              <a:buChar char="§"/>
            </a:pPr>
            <a:r>
              <a:rPr lang="es-PE" sz="1700" dirty="0"/>
              <a:t>Haber generado las credenciales de acceso al </a:t>
            </a:r>
            <a:r>
              <a:rPr lang="es-PE" sz="1700" b="1" dirty="0"/>
              <a:t>Sistema              Mi Acceso.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A8B7F1-806C-4CD4-A726-2291470B3562}"/>
              </a:ext>
            </a:extLst>
          </p:cNvPr>
          <p:cNvSpPr/>
          <p:nvPr/>
        </p:nvSpPr>
        <p:spPr>
          <a:xfrm>
            <a:off x="5926413" y="4009384"/>
            <a:ext cx="2074322" cy="2182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8C2F0-8083-4B07-866D-FC19BAEF5072}"/>
              </a:ext>
            </a:extLst>
          </p:cNvPr>
          <p:cNvSpPr/>
          <p:nvPr/>
        </p:nvSpPr>
        <p:spPr>
          <a:xfrm>
            <a:off x="5926412" y="4125747"/>
            <a:ext cx="1990997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E5808"/>
              </a:buClr>
              <a:buFont typeface="Wingdings" panose="05000000000000000000" pitchFamily="2" charset="2"/>
              <a:buChar char="§"/>
            </a:pPr>
            <a:r>
              <a:rPr lang="es-PE" sz="1700" b="1" dirty="0"/>
              <a:t>Tener la documentación necesaria</a:t>
            </a:r>
            <a:r>
              <a:rPr lang="es-PE" sz="1700" dirty="0"/>
              <a:t>, en formato digital, para el registro </a:t>
            </a:r>
            <a:r>
              <a:rPr lang="es-419" sz="1700" dirty="0"/>
              <a:t>del </a:t>
            </a:r>
            <a:r>
              <a:rPr lang="es-PE" sz="1700" dirty="0"/>
              <a:t>vehicular conforme el archivo adjunto</a:t>
            </a:r>
            <a:r>
              <a:rPr lang="en-US" sz="1700" dirty="0"/>
              <a:t>.</a:t>
            </a:r>
            <a:endParaRPr lang="es-419" sz="1700" dirty="0"/>
          </a:p>
        </p:txBody>
      </p:sp>
      <p:graphicFrame>
        <p:nvGraphicFramePr>
          <p:cNvPr id="15" name="Object 14" descr="Documentación Vehicular">
            <a:extLst>
              <a:ext uri="{FF2B5EF4-FFF2-40B4-BE49-F238E27FC236}">
                <a16:creationId xmlns:a16="http://schemas.microsoft.com/office/drawing/2014/main" id="{51B3E762-68F4-4679-ADBF-6958E83E30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113485"/>
              </p:ext>
            </p:extLst>
          </p:nvPr>
        </p:nvGraphicFramePr>
        <p:xfrm>
          <a:off x="7508622" y="5890568"/>
          <a:ext cx="868459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Worksheet" showAsIcon="1" r:id="rId5" imgW="914400" imgH="771480" progId="Excel.Sheet.12">
                  <p:embed/>
                </p:oleObj>
              </mc:Choice>
              <mc:Fallback>
                <p:oleObj name="Worksheet" showAsIcon="1" r:id="rId5" imgW="914400" imgH="771480" progId="Excel.Sheet.12">
                  <p:embed/>
                  <p:pic>
                    <p:nvPicPr>
                      <p:cNvPr id="15" name="Object 14" descr="Documentación Vehicular">
                        <a:extLst>
                          <a:ext uri="{FF2B5EF4-FFF2-40B4-BE49-F238E27FC236}">
                            <a16:creationId xmlns:a16="http://schemas.microsoft.com/office/drawing/2014/main" id="{51B3E762-68F4-4679-ADBF-6958E83E305F}"/>
                          </a:ex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08622" y="5890568"/>
                        <a:ext cx="868459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89BD967C-744D-4D4C-BBE3-31B396CCD7A3}"/>
              </a:ext>
            </a:extLst>
          </p:cNvPr>
          <p:cNvSpPr/>
          <p:nvPr/>
        </p:nvSpPr>
        <p:spPr>
          <a:xfrm>
            <a:off x="8504379" y="4022387"/>
            <a:ext cx="2098729" cy="218202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B16D6-EDFA-4710-94DF-1C2C624B63F5}"/>
              </a:ext>
            </a:extLst>
          </p:cNvPr>
          <p:cNvSpPr/>
          <p:nvPr/>
        </p:nvSpPr>
        <p:spPr>
          <a:xfrm>
            <a:off x="8550133" y="4094925"/>
            <a:ext cx="2052975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E5808"/>
              </a:buClr>
              <a:buFont typeface="Wingdings" panose="05000000000000000000" pitchFamily="2" charset="2"/>
              <a:buChar char="§"/>
            </a:pPr>
            <a:r>
              <a:rPr lang="es-PE" sz="1700" b="1" dirty="0"/>
              <a:t>Elegir</a:t>
            </a:r>
            <a:r>
              <a:rPr lang="es-PE" sz="1700" dirty="0"/>
              <a:t> con quien realizar el tramite</a:t>
            </a:r>
            <a:r>
              <a:rPr lang="es-PE" dirty="0"/>
              <a:t>:</a:t>
            </a:r>
          </a:p>
          <a:p>
            <a:pPr marL="461963" lvl="1" indent="-117475">
              <a:buClr>
                <a:srgbClr val="CE5808"/>
              </a:buClr>
              <a:buFont typeface="Arial" panose="020B0604020202020204" pitchFamily="34" charset="0"/>
              <a:buChar char="•"/>
            </a:pPr>
            <a:r>
              <a:rPr lang="es-PE" sz="1500" dirty="0"/>
              <a:t>Gestión Vial en site</a:t>
            </a:r>
          </a:p>
          <a:p>
            <a:pPr marL="461963" lvl="1" indent="-117475">
              <a:buClr>
                <a:srgbClr val="CE5808"/>
              </a:buClr>
              <a:buFont typeface="Arial" panose="020B0604020202020204" pitchFamily="34" charset="0"/>
              <a:buChar char="•"/>
            </a:pPr>
            <a:r>
              <a:rPr lang="es-PE" sz="1500" dirty="0"/>
              <a:t>Talleres homologados en ciudad</a:t>
            </a:r>
          </a:p>
        </p:txBody>
      </p:sp>
    </p:spTree>
    <p:extLst>
      <p:ext uri="{BB962C8B-B14F-4D97-AF65-F5344CB8AC3E}">
        <p14:creationId xmlns:p14="http://schemas.microsoft.com/office/powerpoint/2010/main" val="359602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9CFA02-D55E-4174-A3E5-34B2EC36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3" y="247509"/>
            <a:ext cx="8556321" cy="1325563"/>
          </a:xfrm>
        </p:spPr>
        <p:txBody>
          <a:bodyPr/>
          <a:lstStyle/>
          <a:p>
            <a:r>
              <a:rPr lang="en-AU" dirty="0"/>
              <a:t>Beneficios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82B98B-511C-4882-B647-7CDE43BB680C}"/>
              </a:ext>
            </a:extLst>
          </p:cNvPr>
          <p:cNvGrpSpPr/>
          <p:nvPr/>
        </p:nvGrpSpPr>
        <p:grpSpPr>
          <a:xfrm>
            <a:off x="2141926" y="1392559"/>
            <a:ext cx="9639952" cy="5066775"/>
            <a:chOff x="2141926" y="1392559"/>
            <a:chExt cx="9639952" cy="5066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E29F08-D03B-4ACE-8168-B8339EC6CF58}"/>
                </a:ext>
              </a:extLst>
            </p:cNvPr>
            <p:cNvGrpSpPr/>
            <p:nvPr/>
          </p:nvGrpSpPr>
          <p:grpSpPr>
            <a:xfrm>
              <a:off x="2314806" y="1392559"/>
              <a:ext cx="2702022" cy="1963174"/>
              <a:chOff x="2314806" y="1530207"/>
              <a:chExt cx="2702022" cy="1963174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1464E0EA-67BB-44D8-AA49-8DA376D63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5897" y="1530207"/>
                <a:ext cx="1423988" cy="1378399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7531648-5C9C-4EA1-9393-7277D9CD3478}"/>
                  </a:ext>
                </a:extLst>
              </p:cNvPr>
              <p:cNvSpPr/>
              <p:nvPr/>
            </p:nvSpPr>
            <p:spPr>
              <a:xfrm>
                <a:off x="2314806" y="2908606"/>
                <a:ext cx="27020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1600" dirty="0"/>
                  <a:t>Validación automatizada del reporte de HH de contratistas.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65889-DD98-433C-8648-A2C02C95FD03}"/>
                </a:ext>
              </a:extLst>
            </p:cNvPr>
            <p:cNvGrpSpPr/>
            <p:nvPr/>
          </p:nvGrpSpPr>
          <p:grpSpPr>
            <a:xfrm>
              <a:off x="6754470" y="3837583"/>
              <a:ext cx="3287618" cy="2125375"/>
              <a:chOff x="6754470" y="3837583"/>
              <a:chExt cx="3287618" cy="212537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284510-D8BC-4470-80D1-5AA7B225F84D}"/>
                  </a:ext>
                </a:extLst>
              </p:cNvPr>
              <p:cNvSpPr/>
              <p:nvPr/>
            </p:nvSpPr>
            <p:spPr>
              <a:xfrm>
                <a:off x="6754470" y="5131961"/>
                <a:ext cx="328761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1600" dirty="0"/>
                  <a:t>Información real de personal en mina, como de vehículos (dentro y fuera del site) en todo momento.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CA7314F-6380-4E34-A154-8C50C6F8D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82416" y="3837583"/>
                <a:ext cx="1485900" cy="1345836"/>
              </a:xfrm>
              <a:prstGeom prst="rect">
                <a:avLst/>
              </a:prstGeom>
            </p:spPr>
          </p:pic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B14124D-FF58-4B97-9251-C8D0E47E50D3}"/>
                </a:ext>
              </a:extLst>
            </p:cNvPr>
            <p:cNvSpPr/>
            <p:nvPr/>
          </p:nvSpPr>
          <p:spPr>
            <a:xfrm>
              <a:off x="6792067" y="2770958"/>
              <a:ext cx="3443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600" dirty="0"/>
                <a:t>Mantenimiento de la información de personal contratista a cargo de nuestros socios estratégicos.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BE6EB22-91A3-43E6-93C7-92BC3801B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01491" y="1457470"/>
              <a:ext cx="1047750" cy="12446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120199-2E3D-4927-A71B-F0575E3EA47B}"/>
                </a:ext>
              </a:extLst>
            </p:cNvPr>
            <p:cNvGrpSpPr/>
            <p:nvPr/>
          </p:nvGrpSpPr>
          <p:grpSpPr>
            <a:xfrm>
              <a:off x="2141926" y="3839570"/>
              <a:ext cx="3138653" cy="1930967"/>
              <a:chOff x="2141926" y="3839570"/>
              <a:chExt cx="3138653" cy="1930967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80500C2-3880-4883-A952-777D5193527F}"/>
                  </a:ext>
                </a:extLst>
              </p:cNvPr>
              <p:cNvSpPr/>
              <p:nvPr/>
            </p:nvSpPr>
            <p:spPr>
              <a:xfrm>
                <a:off x="2141926" y="5185762"/>
                <a:ext cx="3138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1600" dirty="0"/>
                  <a:t>Agilizar y automatizar el proceso de acreditación de nuevo personal.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BF109DB-8C2F-4528-92B3-73E0C7711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9887" y="3839570"/>
                <a:ext cx="1262766" cy="1292391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759D3C-6EBF-443C-8BAD-FC5D429C8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0946" y="5894789"/>
              <a:ext cx="1440932" cy="564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27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325563"/>
          </a:xfrm>
        </p:spPr>
        <p:txBody>
          <a:bodyPr/>
          <a:lstStyle/>
          <a:p>
            <a:r>
              <a:rPr lang="en-US" dirty="0"/>
              <a:t>REGISTRO VEHICULAR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6045E-4514-453B-B61A-B0357D5CCCF5}"/>
              </a:ext>
            </a:extLst>
          </p:cNvPr>
          <p:cNvSpPr/>
          <p:nvPr/>
        </p:nvSpPr>
        <p:spPr>
          <a:xfrm>
            <a:off x="1302336" y="1928398"/>
            <a:ext cx="3053352" cy="3056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021" y="2154490"/>
            <a:ext cx="2840519" cy="26187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419" b="1" dirty="0"/>
              <a:t>Como responsable de la empresa contratista </a:t>
            </a:r>
            <a:r>
              <a:rPr lang="es-419" dirty="0"/>
              <a:t>debes registrar el vehículo en el Sistema de Gestión de Mi Acceso.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419" dirty="0"/>
              <a:t>Dentro del mismo debes adjuntar la documentación solicitada.</a:t>
            </a:r>
          </a:p>
          <a:p>
            <a:pPr marL="0" indent="0" algn="just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954D2A-E77B-426B-92A7-4956A519ECD4}"/>
              </a:ext>
            </a:extLst>
          </p:cNvPr>
          <p:cNvGrpSpPr/>
          <p:nvPr/>
        </p:nvGrpSpPr>
        <p:grpSpPr>
          <a:xfrm>
            <a:off x="650205" y="5888694"/>
            <a:ext cx="8985407" cy="533717"/>
            <a:chOff x="650205" y="5888694"/>
            <a:chExt cx="8985407" cy="5337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A16462-402C-485D-BDDA-407B409C7D95}"/>
                </a:ext>
              </a:extLst>
            </p:cNvPr>
            <p:cNvSpPr/>
            <p:nvPr/>
          </p:nvSpPr>
          <p:spPr>
            <a:xfrm>
              <a:off x="650205" y="5888694"/>
              <a:ext cx="8985407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069C87CD-5C6B-47DE-B8DF-0F18D61F9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84C880-D506-45CD-9C5A-6A4097DF929A}"/>
                </a:ext>
              </a:extLst>
            </p:cNvPr>
            <p:cNvSpPr/>
            <p:nvPr/>
          </p:nvSpPr>
          <p:spPr>
            <a:xfrm>
              <a:off x="1119067" y="6019239"/>
              <a:ext cx="8516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Una vez realizado el registro del vehículo, </a:t>
              </a:r>
              <a:r>
                <a:rPr lang="es-419" sz="1200" dirty="0"/>
                <a:t>este debe pasar por un proceso de validación.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3E4DDC3-1FA9-4995-8468-9EF36F78FD70}"/>
              </a:ext>
            </a:extLst>
          </p:cNvPr>
          <p:cNvSpPr/>
          <p:nvPr/>
        </p:nvSpPr>
        <p:spPr>
          <a:xfrm>
            <a:off x="4465750" y="3088558"/>
            <a:ext cx="642679" cy="680884"/>
          </a:xfrm>
          <a:prstGeom prst="rightArrow">
            <a:avLst/>
          </a:prstGeom>
          <a:solidFill>
            <a:srgbClr val="F28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0BDF7-7EA4-4A78-9473-62C95DA0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64" y="2128838"/>
            <a:ext cx="5638800" cy="2541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93F30-9875-4C95-832A-1A8F94C45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8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325563"/>
          </a:xfrm>
        </p:spPr>
        <p:txBody>
          <a:bodyPr/>
          <a:lstStyle/>
          <a:p>
            <a:r>
              <a:rPr lang="en-US" dirty="0"/>
              <a:t>VALIDACIONES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1639252"/>
            <a:ext cx="11091798" cy="64633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419" dirty="0"/>
              <a:t>Una vez completado el registro, este pasará por una evaluación de 2 áreas como máximo. Estas evaluaciones se harán de forma paralela.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08BE0A-613B-4A34-94F2-B34689695976}"/>
              </a:ext>
            </a:extLst>
          </p:cNvPr>
          <p:cNvGrpSpPr/>
          <p:nvPr/>
        </p:nvGrpSpPr>
        <p:grpSpPr>
          <a:xfrm>
            <a:off x="650205" y="5888694"/>
            <a:ext cx="8985407" cy="533717"/>
            <a:chOff x="650205" y="5888694"/>
            <a:chExt cx="8985407" cy="53371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B40C4D-7567-4F72-9D4C-4271FE51460D}"/>
                </a:ext>
              </a:extLst>
            </p:cNvPr>
            <p:cNvSpPr/>
            <p:nvPr/>
          </p:nvSpPr>
          <p:spPr>
            <a:xfrm>
              <a:off x="650205" y="5888694"/>
              <a:ext cx="8985407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95682DC5-7A4B-4797-9C31-DA73E18FB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CBB1C9-E857-40DF-A51B-FC64EDEDB205}"/>
                </a:ext>
              </a:extLst>
            </p:cNvPr>
            <p:cNvSpPr/>
            <p:nvPr/>
          </p:nvSpPr>
          <p:spPr>
            <a:xfrm>
              <a:off x="1119067" y="6019239"/>
              <a:ext cx="8516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Los tipos de vehículos evaluados por Desarrollo Social son todos a excepción de Línea Amarilla.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E1D4CC-8674-4968-A90B-096B87826CCA}"/>
              </a:ext>
            </a:extLst>
          </p:cNvPr>
          <p:cNvGrpSpPr/>
          <p:nvPr/>
        </p:nvGrpSpPr>
        <p:grpSpPr>
          <a:xfrm>
            <a:off x="2758273" y="2396654"/>
            <a:ext cx="6772554" cy="2802430"/>
            <a:chOff x="2758273" y="2396654"/>
            <a:chExt cx="6772554" cy="28024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DCAF12-A8F4-4B17-AF08-D44D170960A1}"/>
                </a:ext>
              </a:extLst>
            </p:cNvPr>
            <p:cNvSpPr/>
            <p:nvPr/>
          </p:nvSpPr>
          <p:spPr>
            <a:xfrm>
              <a:off x="2758273" y="2757952"/>
              <a:ext cx="2429345" cy="24318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91B655-2A88-4A05-9626-014F3F1BFB6D}"/>
                </a:ext>
              </a:extLst>
            </p:cNvPr>
            <p:cNvSpPr txBox="1"/>
            <p:nvPr/>
          </p:nvSpPr>
          <p:spPr>
            <a:xfrm>
              <a:off x="2925377" y="3269234"/>
              <a:ext cx="1463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 dirty="0">
                  <a:solidFill>
                    <a:schemeClr val="bg1"/>
                  </a:solidFill>
                </a:rPr>
                <a:t>Dueño de Contrato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24D1D1-DD79-4923-AAF7-48635B8C7645}"/>
                </a:ext>
              </a:extLst>
            </p:cNvPr>
            <p:cNvSpPr txBox="1"/>
            <p:nvPr/>
          </p:nvSpPr>
          <p:spPr>
            <a:xfrm>
              <a:off x="2925377" y="3545684"/>
              <a:ext cx="19283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dirty="0"/>
                <a:t>Evaluará la necesidad del vehículo dentro de la actividad contratada por Las Bambas. Adicionalmente puede solicitar información para hacer una evaluación más exhaustiva.</a:t>
              </a:r>
              <a:endParaRPr lang="en-US" sz="12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F02AD9-5652-4F20-90B1-437C0AE62EDD}"/>
                </a:ext>
              </a:extLst>
            </p:cNvPr>
            <p:cNvSpPr/>
            <p:nvPr/>
          </p:nvSpPr>
          <p:spPr>
            <a:xfrm>
              <a:off x="7004382" y="2767261"/>
              <a:ext cx="2526445" cy="2431823"/>
            </a:xfrm>
            <a:prstGeom prst="rect">
              <a:avLst/>
            </a:prstGeom>
            <a:solidFill>
              <a:srgbClr val="FFC000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29D09-4EC0-4945-836D-66AA2348B2D3}"/>
                </a:ext>
              </a:extLst>
            </p:cNvPr>
            <p:cNvSpPr txBox="1"/>
            <p:nvPr/>
          </p:nvSpPr>
          <p:spPr>
            <a:xfrm>
              <a:off x="7341521" y="3256058"/>
              <a:ext cx="1463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 dirty="0">
                  <a:solidFill>
                    <a:schemeClr val="bg1"/>
                  </a:solidFill>
                </a:rPr>
                <a:t>Desarrollo Social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00E893-E16E-464A-9A79-8796D5152DB1}"/>
                </a:ext>
              </a:extLst>
            </p:cNvPr>
            <p:cNvSpPr txBox="1"/>
            <p:nvPr/>
          </p:nvSpPr>
          <p:spPr>
            <a:xfrm>
              <a:off x="7356955" y="3535112"/>
              <a:ext cx="19937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dirty="0"/>
                <a:t>Todo vehículo debe cumplir con la </a:t>
              </a:r>
              <a:r>
                <a:rPr lang="es-419" sz="1200" b="1" dirty="0"/>
                <a:t>Política de Responsabilidad Social </a:t>
              </a:r>
              <a:r>
                <a:rPr lang="es-419" sz="1200" dirty="0"/>
                <a:t>y </a:t>
              </a:r>
              <a:r>
                <a:rPr lang="es-419" sz="1200" b="1" dirty="0"/>
                <a:t>los acuerdos</a:t>
              </a:r>
              <a:r>
                <a:rPr lang="es-419" sz="1200" dirty="0"/>
                <a:t> </a:t>
              </a:r>
              <a:r>
                <a:rPr lang="es-419" sz="1200" b="1" dirty="0"/>
                <a:t>adquiridos por Las Bambas</a:t>
              </a:r>
              <a:r>
                <a:rPr lang="es-419" sz="1200" dirty="0"/>
                <a:t>, es por lo que el Área de Desarrollo Social evaluara si el vehículo registrado cumple con estas.</a:t>
              </a:r>
              <a:endParaRPr lang="en-US" sz="1200" b="1" i="1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2D1F12-C06C-459C-88CE-8814E6115BBD}"/>
                </a:ext>
              </a:extLst>
            </p:cNvPr>
            <p:cNvGrpSpPr/>
            <p:nvPr/>
          </p:nvGrpSpPr>
          <p:grpSpPr>
            <a:xfrm>
              <a:off x="3391982" y="2400856"/>
              <a:ext cx="749559" cy="750178"/>
              <a:chOff x="4066871" y="2152165"/>
              <a:chExt cx="749559" cy="75017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A82CE6B-FEA3-4567-BADC-2A5F29FBDBBC}"/>
                  </a:ext>
                </a:extLst>
              </p:cNvPr>
              <p:cNvSpPr/>
              <p:nvPr/>
            </p:nvSpPr>
            <p:spPr>
              <a:xfrm>
                <a:off x="4066871" y="2152165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FA0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24" name="Picture 4" descr="Supervisor Icon Vector Male Construction (Gráfico) por TukTuk ...">
                <a:extLst>
                  <a:ext uri="{FF2B5EF4-FFF2-40B4-BE49-F238E27FC236}">
                    <a16:creationId xmlns:a16="http://schemas.microsoft.com/office/drawing/2014/main" id="{972D425B-7603-4484-81B7-19E9DCDAF1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87" b="83872" l="30754" r="69282">
                            <a14:foregroundMark x1="44138" y1="23514" x2="44138" y2="23514"/>
                            <a14:foregroundMark x1="58793" y1="70284" x2="58793" y2="70284"/>
                            <a14:foregroundMark x1="37241" y1="73127" x2="37241" y2="73127"/>
                            <a14:foregroundMark x1="39138" y1="41085" x2="39138" y2="41085"/>
                            <a14:backgroundMark x1="13103" y1="37726" x2="13103" y2="37726"/>
                            <a14:backgroundMark x1="17931" y1="65375" x2="17931" y2="65375"/>
                            <a14:backgroundMark x1="85345" y1="44961" x2="85345" y2="449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8" t="7389" r="25902" b="7630"/>
              <a:stretch/>
            </p:blipFill>
            <p:spPr bwMode="auto">
              <a:xfrm>
                <a:off x="4209160" y="2274933"/>
                <a:ext cx="450951" cy="530943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D69999-312A-4EC8-9B35-B69DDD8F2A0B}"/>
                </a:ext>
              </a:extLst>
            </p:cNvPr>
            <p:cNvGrpSpPr/>
            <p:nvPr/>
          </p:nvGrpSpPr>
          <p:grpSpPr>
            <a:xfrm>
              <a:off x="7890403" y="2396654"/>
              <a:ext cx="749559" cy="750178"/>
              <a:chOff x="7575767" y="2396654"/>
              <a:chExt cx="749559" cy="75017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984C61-2D3E-40CE-A627-B6ADAC37C9B3}"/>
                  </a:ext>
                </a:extLst>
              </p:cNvPr>
              <p:cNvSpPr/>
              <p:nvPr/>
            </p:nvSpPr>
            <p:spPr>
              <a:xfrm>
                <a:off x="7575767" y="2396654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33" name="Picture 18">
                <a:extLst>
                  <a:ext uri="{FF2B5EF4-FFF2-40B4-BE49-F238E27FC236}">
                    <a16:creationId xmlns:a16="http://schemas.microsoft.com/office/drawing/2014/main" id="{ABDAD944-C512-4EAB-A100-A00F48C70B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19" t="12975" r="25382" b="14447"/>
              <a:stretch/>
            </p:blipFill>
            <p:spPr bwMode="auto">
              <a:xfrm>
                <a:off x="7679357" y="2478054"/>
                <a:ext cx="540517" cy="57331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69BFD-46F5-447A-A2D4-613FF51AACE2}"/>
                </a:ext>
              </a:extLst>
            </p:cNvPr>
            <p:cNvGrpSpPr/>
            <p:nvPr/>
          </p:nvGrpSpPr>
          <p:grpSpPr>
            <a:xfrm>
              <a:off x="5044042" y="2914315"/>
              <a:ext cx="2097836" cy="2081185"/>
              <a:chOff x="5044042" y="2648845"/>
              <a:chExt cx="2097836" cy="208118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6DB4ABB-A355-4093-9194-BFD0891BE9A6}"/>
                  </a:ext>
                </a:extLst>
              </p:cNvPr>
              <p:cNvSpPr/>
              <p:nvPr/>
            </p:nvSpPr>
            <p:spPr>
              <a:xfrm>
                <a:off x="5044042" y="2648845"/>
                <a:ext cx="2097836" cy="208118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1166FB2-C2BA-4DC9-B602-C6321AC98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457" y="2791668"/>
                <a:ext cx="1805925" cy="1805925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8561DBF-5465-45B2-85F2-C5D3044B0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52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1"/>
            <a:ext cx="9595982" cy="1120416"/>
          </a:xfrm>
        </p:spPr>
        <p:txBody>
          <a:bodyPr/>
          <a:lstStyle/>
          <a:p>
            <a:r>
              <a:rPr lang="es-419" dirty="0"/>
              <a:t>REVISIÓN DEL VEHÍCULO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7A64BC-5A71-4CCB-9E84-9C9F0D18E814}"/>
              </a:ext>
            </a:extLst>
          </p:cNvPr>
          <p:cNvSpPr/>
          <p:nvPr/>
        </p:nvSpPr>
        <p:spPr>
          <a:xfrm>
            <a:off x="1951595" y="2142561"/>
            <a:ext cx="3220261" cy="2576922"/>
          </a:xfrm>
          <a:prstGeom prst="rect">
            <a:avLst/>
          </a:prstGeom>
          <a:solidFill>
            <a:srgbClr val="EFA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106" y="2381217"/>
            <a:ext cx="2600608" cy="18909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419" sz="1500" dirty="0"/>
              <a:t>Si se está realizando el tramite con la oficina de Gestión Vial o Taller Homologado, deberá llevar el vehículo a las instalaciones de estos para que se realice el checklist de seguridad y la revisión documentaria.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11D871-FEF8-427D-9CF4-8102804D8101}"/>
              </a:ext>
            </a:extLst>
          </p:cNvPr>
          <p:cNvGrpSpPr/>
          <p:nvPr/>
        </p:nvGrpSpPr>
        <p:grpSpPr>
          <a:xfrm>
            <a:off x="6887038" y="2140539"/>
            <a:ext cx="3067160" cy="2576922"/>
            <a:chOff x="6887038" y="2140539"/>
            <a:chExt cx="3067160" cy="25769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6B19FF-4C8A-4712-804C-DE679F051571}"/>
                </a:ext>
              </a:extLst>
            </p:cNvPr>
            <p:cNvSpPr/>
            <p:nvPr/>
          </p:nvSpPr>
          <p:spPr>
            <a:xfrm>
              <a:off x="6887038" y="2140539"/>
              <a:ext cx="3067160" cy="2576922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40CBD4-990A-408E-9292-FF23CC7ADEBB}"/>
                </a:ext>
              </a:extLst>
            </p:cNvPr>
            <p:cNvSpPr/>
            <p:nvPr/>
          </p:nvSpPr>
          <p:spPr>
            <a:xfrm>
              <a:off x="7200969" y="2551837"/>
              <a:ext cx="25658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500" dirty="0">
                  <a:latin typeface="Arial" panose="020B0604020202020204" pitchFamily="34" charset="0"/>
                  <a:cs typeface="Arial" panose="020B0604020202020204" pitchFamily="34" charset="0"/>
                </a:rPr>
                <a:t>En el caso de realizar el trámite con un Taller Homologado, también deberá llevar toda la documentación solicitada en físico para su respectiva revisión.</a:t>
              </a:r>
              <a:endParaRPr lang="es-PE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Object 9" descr="Documentación Vehicular">
            <a:extLst>
              <a:ext uri="{FF2B5EF4-FFF2-40B4-BE49-F238E27FC236}">
                <a16:creationId xmlns:a16="http://schemas.microsoft.com/office/drawing/2014/main" id="{5BC2F904-634A-417C-B4FF-9C5846EC2B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966135"/>
              </p:ext>
            </p:extLst>
          </p:nvPr>
        </p:nvGraphicFramePr>
        <p:xfrm>
          <a:off x="9444783" y="4387227"/>
          <a:ext cx="1018830" cy="848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10" name="Object 9" descr="Documentación Vehicular">
                        <a:extLst>
                          <a:ext uri="{FF2B5EF4-FFF2-40B4-BE49-F238E27FC236}">
                            <a16:creationId xmlns:a16="http://schemas.microsoft.com/office/drawing/2014/main" id="{5BC2F904-634A-417C-B4FF-9C5846EC2B5B}"/>
                          </a:ex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44783" y="4387227"/>
                        <a:ext cx="1018830" cy="848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A818AF8-75F2-4450-B405-B5F6CF50839A}"/>
              </a:ext>
            </a:extLst>
          </p:cNvPr>
          <p:cNvGrpSpPr/>
          <p:nvPr/>
        </p:nvGrpSpPr>
        <p:grpSpPr>
          <a:xfrm>
            <a:off x="650204" y="5888694"/>
            <a:ext cx="11276325" cy="533717"/>
            <a:chOff x="650204" y="5888694"/>
            <a:chExt cx="11276325" cy="53371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498870-D2B2-4660-B0CA-7C2A8DEA16EC}"/>
                </a:ext>
              </a:extLst>
            </p:cNvPr>
            <p:cNvSpPr/>
            <p:nvPr/>
          </p:nvSpPr>
          <p:spPr>
            <a:xfrm>
              <a:off x="650204" y="5888694"/>
              <a:ext cx="11178001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55AF3917-3C05-4D2A-B53D-DEDF34457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E164BB-318D-4128-84B5-F8DF9D334BC2}"/>
                </a:ext>
              </a:extLst>
            </p:cNvPr>
            <p:cNvSpPr/>
            <p:nvPr/>
          </p:nvSpPr>
          <p:spPr>
            <a:xfrm>
              <a:off x="1119067" y="6019239"/>
              <a:ext cx="108074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Si el trámite se realizó en un taller homologado, los mismos emitirán un documento que debe ser canjeado en la oficina de Gestión Vial  por el fotocheck respectivo.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653E5C-1C34-4948-87B3-6473F0BE3D56}"/>
              </a:ext>
            </a:extLst>
          </p:cNvPr>
          <p:cNvGrpSpPr/>
          <p:nvPr/>
        </p:nvGrpSpPr>
        <p:grpSpPr>
          <a:xfrm>
            <a:off x="5044042" y="2491532"/>
            <a:ext cx="2097836" cy="2081185"/>
            <a:chOff x="5044042" y="2491532"/>
            <a:chExt cx="2097836" cy="208118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7199EE-39B5-4AE9-9B1A-5982B6EE0278}"/>
                </a:ext>
              </a:extLst>
            </p:cNvPr>
            <p:cNvSpPr/>
            <p:nvPr/>
          </p:nvSpPr>
          <p:spPr>
            <a:xfrm>
              <a:off x="5044042" y="2491532"/>
              <a:ext cx="2097836" cy="2081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B7DDD2-952E-4B68-ACBB-EAC51FC7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0947" y="2688327"/>
              <a:ext cx="1724025" cy="169545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208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1"/>
            <a:ext cx="9595982" cy="1120416"/>
          </a:xfrm>
        </p:spPr>
        <p:txBody>
          <a:bodyPr/>
          <a:lstStyle/>
          <a:p>
            <a:r>
              <a:rPr lang="es-419" dirty="0"/>
              <a:t>COMPLETAR ACREDITACIÓN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204BD2-F91E-4058-8CFA-6CA345DF5EB4}"/>
              </a:ext>
            </a:extLst>
          </p:cNvPr>
          <p:cNvGrpSpPr/>
          <p:nvPr/>
        </p:nvGrpSpPr>
        <p:grpSpPr>
          <a:xfrm>
            <a:off x="2680445" y="2114421"/>
            <a:ext cx="2648618" cy="2701933"/>
            <a:chOff x="2680445" y="2114421"/>
            <a:chExt cx="2648618" cy="27019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EFF6D3-9157-467C-88D7-3422B90AC20E}"/>
                </a:ext>
              </a:extLst>
            </p:cNvPr>
            <p:cNvSpPr/>
            <p:nvPr/>
          </p:nvSpPr>
          <p:spPr>
            <a:xfrm>
              <a:off x="2680445" y="2489511"/>
              <a:ext cx="2648618" cy="2326843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1251662-7094-4A81-846F-6C52D1CC10A1}"/>
                </a:ext>
              </a:extLst>
            </p:cNvPr>
            <p:cNvSpPr txBox="1">
              <a:spLocks/>
            </p:cNvSpPr>
            <p:nvPr/>
          </p:nvSpPr>
          <p:spPr>
            <a:xfrm>
              <a:off x="2834454" y="2998699"/>
              <a:ext cx="2377638" cy="17382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s-419" dirty="0"/>
                <a:t>Una vez que la documentación como         el vehículo hayan    sido revisados y pasen de manera satisfactoria, se procederá a emitir el fotocheck vehicular.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7DEAE3-C24B-4AEF-A013-8470F87A9396}"/>
                </a:ext>
              </a:extLst>
            </p:cNvPr>
            <p:cNvGrpSpPr/>
            <p:nvPr/>
          </p:nvGrpSpPr>
          <p:grpSpPr>
            <a:xfrm>
              <a:off x="3555328" y="2114421"/>
              <a:ext cx="749559" cy="750178"/>
              <a:chOff x="3437357" y="2106798"/>
              <a:chExt cx="749559" cy="75017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91535F-C52A-46E7-8555-8EEDFDBCA791}"/>
                  </a:ext>
                </a:extLst>
              </p:cNvPr>
              <p:cNvSpPr/>
              <p:nvPr/>
            </p:nvSpPr>
            <p:spPr>
              <a:xfrm>
                <a:off x="3437357" y="2106798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07E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0C62791-D31A-4151-8CB7-89E8B5DB6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51572" y1="47989" x2="51572" y2="47989"/>
                            <a14:foregroundMark x1="70440" y1="33908" x2="70440" y2="33908"/>
                            <a14:foregroundMark x1="67925" y1="23563" x2="67925" y2="23563"/>
                            <a14:foregroundMark x1="61635" y1="19540" x2="61635" y2="19540"/>
                            <a14:foregroundMark x1="57233" y1="10345" x2="57233" y2="10345"/>
                            <a14:foregroundMark x1="41195" y1="31034" x2="41195" y2="31034"/>
                            <a14:foregroundMark x1="60377" y1="43678" x2="60377" y2="43678"/>
                            <a14:foregroundMark x1="76730" y1="49138" x2="76730" y2="49138"/>
                            <a14:foregroundMark x1="25472" y1="89943" x2="25472" y2="89943"/>
                            <a14:foregroundMark x1="72956" y1="88218" x2="72956" y2="8821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8997" y="2163285"/>
                <a:ext cx="546277" cy="597814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9ED5D09-82C1-4156-A3FD-D9B51C801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39" y="1959966"/>
            <a:ext cx="2057951" cy="322989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777D84D-3DC6-4633-893E-EC0338B9622E}"/>
              </a:ext>
            </a:extLst>
          </p:cNvPr>
          <p:cNvSpPr/>
          <p:nvPr/>
        </p:nvSpPr>
        <p:spPr>
          <a:xfrm>
            <a:off x="5676338" y="3088558"/>
            <a:ext cx="642679" cy="680884"/>
          </a:xfrm>
          <a:prstGeom prst="rightArrow">
            <a:avLst/>
          </a:prstGeom>
          <a:solidFill>
            <a:srgbClr val="F28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C7E930-F306-4926-98DD-64AECFBED4F1}"/>
              </a:ext>
            </a:extLst>
          </p:cNvPr>
          <p:cNvGrpSpPr/>
          <p:nvPr/>
        </p:nvGrpSpPr>
        <p:grpSpPr>
          <a:xfrm>
            <a:off x="532220" y="5888694"/>
            <a:ext cx="11024775" cy="684853"/>
            <a:chOff x="532220" y="5888694"/>
            <a:chExt cx="11024775" cy="6848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BE00D6-CA7F-41FA-BBDD-0956C73B411E}"/>
                </a:ext>
              </a:extLst>
            </p:cNvPr>
            <p:cNvSpPr/>
            <p:nvPr/>
          </p:nvSpPr>
          <p:spPr>
            <a:xfrm>
              <a:off x="532220" y="5888694"/>
              <a:ext cx="10824040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E0AE11A9-AA75-4A6B-AD01-304D5C286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5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D8B1E6-CEA3-4EE7-B3EB-ADEE9389D0DA}"/>
                </a:ext>
              </a:extLst>
            </p:cNvPr>
            <p:cNvSpPr/>
            <p:nvPr/>
          </p:nvSpPr>
          <p:spPr>
            <a:xfrm>
              <a:off x="971587" y="5927216"/>
              <a:ext cx="10585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Si el trámite se realizó en un taller homologado</a:t>
              </a:r>
              <a:r>
                <a:rPr lang="es-419" sz="1200" dirty="0"/>
                <a:t>, los mismos emitirán un documento que debe ser canjeado en la oficina de Gestión Vial por el fotocheck respectivo. </a:t>
              </a:r>
            </a:p>
            <a:p>
              <a:r>
                <a:rPr lang="es-419" sz="1200" dirty="0"/>
                <a:t>Al finalizar el contrato u orden de servicio, se procederá a la devolución del fotocheck, de lo contrario se aplicará una multa de USD 40.00</a:t>
              </a:r>
              <a:endParaRPr lang="es-PE" sz="1200" dirty="0"/>
            </a:p>
            <a:p>
              <a:endParaRPr lang="es-419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5476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B77C7-1A63-4ED7-800C-1C0BF292D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6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9A6A6-D024-4537-9A2E-5E88DAF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7382-C779-4CF6-AC09-796A7532E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498" y="11546"/>
            <a:ext cx="12221498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15E9B-0F33-4C8C-9811-49CAACB30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BCB-5C32-4B44-A371-DECD61D7159E}"/>
              </a:ext>
            </a:extLst>
          </p:cNvPr>
          <p:cNvSpPr/>
          <p:nvPr/>
        </p:nvSpPr>
        <p:spPr>
          <a:xfrm>
            <a:off x="838200" y="2260735"/>
            <a:ext cx="4850367" cy="45110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79033-2602-4832-8793-7482A02A0FE9}"/>
              </a:ext>
            </a:extLst>
          </p:cNvPr>
          <p:cNvSpPr/>
          <p:nvPr/>
        </p:nvSpPr>
        <p:spPr>
          <a:xfrm>
            <a:off x="838199" y="1576640"/>
            <a:ext cx="2884765" cy="47705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51F83-BB00-4C0D-BA30-39AFD7FC30D0}"/>
              </a:ext>
            </a:extLst>
          </p:cNvPr>
          <p:cNvSpPr/>
          <p:nvPr/>
        </p:nvSpPr>
        <p:spPr>
          <a:xfrm>
            <a:off x="828367" y="1588983"/>
            <a:ext cx="28847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PROCEDIMIENTO</a:t>
            </a:r>
            <a:endParaRPr lang="es-PE" sz="2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B5DD31-D43A-4788-9647-3F195A85A668}"/>
              </a:ext>
            </a:extLst>
          </p:cNvPr>
          <p:cNvSpPr/>
          <p:nvPr/>
        </p:nvSpPr>
        <p:spPr>
          <a:xfrm>
            <a:off x="828367" y="2227947"/>
            <a:ext cx="4850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GESTIÓN DE LICENCIA INTERNA</a:t>
            </a:r>
          </a:p>
        </p:txBody>
      </p:sp>
    </p:spTree>
    <p:extLst>
      <p:ext uri="{BB962C8B-B14F-4D97-AF65-F5344CB8AC3E}">
        <p14:creationId xmlns:p14="http://schemas.microsoft.com/office/powerpoint/2010/main" val="835676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5D9E7-0B65-455A-8B6A-3E57298A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"/>
          <a:stretch/>
        </p:blipFill>
        <p:spPr>
          <a:xfrm>
            <a:off x="127818" y="133561"/>
            <a:ext cx="11916697" cy="65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639307"/>
            <a:ext cx="9595982" cy="806038"/>
          </a:xfrm>
        </p:spPr>
        <p:txBody>
          <a:bodyPr/>
          <a:lstStyle/>
          <a:p>
            <a:r>
              <a:rPr lang="en-US" dirty="0"/>
              <a:t>PASOS PREVIOS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14FB4-FA9B-4645-8F2D-8AB3510B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8543" l="9735" r="92478">
                        <a14:foregroundMark x1="92920" y1="32969" x2="92920" y2="32969"/>
                        <a14:foregroundMark x1="46018" y1="28597" x2="46018" y2="28597"/>
                        <a14:foregroundMark x1="61504" y1="26958" x2="61504" y2="26958"/>
                        <a14:foregroundMark x1="55310" y1="7832" x2="55310" y2="7832"/>
                        <a14:foregroundMark x1="46460" y1="7468" x2="46460" y2="7468"/>
                        <a14:foregroundMark x1="45575" y1="8925" x2="45575" y2="8925"/>
                        <a14:foregroundMark x1="39823" y1="12933" x2="39823" y2="12933"/>
                        <a14:foregroundMark x1="38496" y1="7832" x2="38496" y2="7832"/>
                        <a14:foregroundMark x1="53097" y1="5647" x2="53097" y2="5647"/>
                        <a14:foregroundMark x1="66814" y1="8743" x2="66814" y2="8743"/>
                        <a14:foregroundMark x1="69469" y1="13115" x2="69469" y2="13115"/>
                        <a14:foregroundMark x1="72566" y1="90528" x2="72566" y2="90528"/>
                        <a14:foregroundMark x1="31858" y1="93260" x2="31858" y2="93260"/>
                        <a14:foregroundMark x1="31858" y1="93260" x2="31858" y2="93260"/>
                        <a14:foregroundMark x1="36726" y1="96175" x2="36726" y2="96175"/>
                        <a14:foregroundMark x1="54867" y1="2914" x2="54867" y2="2914"/>
                        <a14:foregroundMark x1="34071" y1="95811" x2="34071" y2="95811"/>
                        <a14:foregroundMark x1="36726" y1="92168" x2="36726" y2="92168"/>
                        <a14:foregroundMark x1="36726" y1="92168" x2="36726" y2="92168"/>
                        <a14:foregroundMark x1="37168" y1="94353" x2="37168" y2="94353"/>
                        <a14:foregroundMark x1="55752" y1="26047" x2="55752" y2="26047"/>
                        <a14:foregroundMark x1="55310" y1="27687" x2="55310" y2="27687"/>
                        <a14:foregroundMark x1="50885" y1="27687" x2="50885" y2="27687"/>
                        <a14:foregroundMark x1="57080" y1="27505" x2="57080" y2="27505"/>
                        <a14:foregroundMark x1="53982" y1="27505" x2="53982" y2="27505"/>
                        <a14:foregroundMark x1="59292" y1="29690" x2="59292" y2="29690"/>
                        <a14:foregroundMark x1="53982" y1="29690" x2="53982" y2="29690"/>
                        <a14:foregroundMark x1="46018" y1="30237" x2="46018" y2="30237"/>
                        <a14:foregroundMark x1="46018" y1="30237" x2="46018" y2="30237"/>
                        <a14:foregroundMark x1="36726" y1="90893" x2="36726" y2="90893"/>
                        <a14:foregroundMark x1="82301" y1="90346" x2="82301" y2="90346"/>
                        <a14:foregroundMark x1="82301" y1="90346" x2="82301" y2="90346"/>
                        <a14:foregroundMark x1="71681" y1="90346" x2="71681" y2="90346"/>
                        <a14:foregroundMark x1="64159" y1="90346" x2="64159" y2="90346"/>
                        <a14:foregroundMark x1="43805" y1="98543" x2="43805" y2="98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81" y="1353898"/>
            <a:ext cx="2152650" cy="52292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8211D8-86C5-44D0-9FC0-C100E69D9D0C}"/>
              </a:ext>
            </a:extLst>
          </p:cNvPr>
          <p:cNvSpPr/>
          <p:nvPr/>
        </p:nvSpPr>
        <p:spPr>
          <a:xfrm>
            <a:off x="2687080" y="1852808"/>
            <a:ext cx="2505844" cy="1028043"/>
          </a:xfrm>
          <a:prstGeom prst="wedgeRoundRectCallout">
            <a:avLst>
              <a:gd name="adj1" fmla="val -49366"/>
              <a:gd name="adj2" fmla="val 75079"/>
              <a:gd name="adj3" fmla="val 16667"/>
            </a:avLst>
          </a:prstGeom>
          <a:solidFill>
            <a:srgbClr val="EB0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10EF209D-7A6C-470F-98DB-B63838DFE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464" y="1934451"/>
            <a:ext cx="2312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DEBES CONTAR CON LOS SIGUIENTES DOCUMENTOS:</a:t>
            </a:r>
            <a:endParaRPr lang="es-PE" sz="1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EA21A5-A1A0-498F-8060-A94D44D42225}"/>
              </a:ext>
            </a:extLst>
          </p:cNvPr>
          <p:cNvGrpSpPr/>
          <p:nvPr/>
        </p:nvGrpSpPr>
        <p:grpSpPr>
          <a:xfrm>
            <a:off x="2536870" y="3401631"/>
            <a:ext cx="2052975" cy="2431822"/>
            <a:chOff x="2536870" y="3401631"/>
            <a:chExt cx="2052975" cy="24318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10271-A4CE-452F-9375-C7D4F7F1D34F}"/>
                </a:ext>
              </a:extLst>
            </p:cNvPr>
            <p:cNvSpPr/>
            <p:nvPr/>
          </p:nvSpPr>
          <p:spPr>
            <a:xfrm>
              <a:off x="2536870" y="3401631"/>
              <a:ext cx="2052975" cy="2431822"/>
            </a:xfrm>
            <a:prstGeom prst="rect">
              <a:avLst/>
            </a:prstGeom>
            <a:solidFill>
              <a:srgbClr val="EFA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138678-D738-421A-88CA-E1DA910802E2}"/>
                </a:ext>
              </a:extLst>
            </p:cNvPr>
            <p:cNvSpPr/>
            <p:nvPr/>
          </p:nvSpPr>
          <p:spPr>
            <a:xfrm>
              <a:off x="2608254" y="3621285"/>
              <a:ext cx="182609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6688" lvl="0" indent="-166688">
                <a:lnSpc>
                  <a:spcPct val="90000"/>
                </a:lnSpc>
                <a:spcBef>
                  <a:spcPts val="100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Tener un contrato u orden de servicio vigente en el sistema.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9AF90D-9F55-4D5A-B85B-13E8F6E1D3DE}"/>
              </a:ext>
            </a:extLst>
          </p:cNvPr>
          <p:cNvGrpSpPr/>
          <p:nvPr/>
        </p:nvGrpSpPr>
        <p:grpSpPr>
          <a:xfrm>
            <a:off x="4945119" y="3401631"/>
            <a:ext cx="2062659" cy="2431822"/>
            <a:chOff x="4945119" y="3401631"/>
            <a:chExt cx="2062659" cy="24318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5DC6C9-6FFA-4F99-8435-F37DDDDB51DB}"/>
                </a:ext>
              </a:extLst>
            </p:cNvPr>
            <p:cNvSpPr/>
            <p:nvPr/>
          </p:nvSpPr>
          <p:spPr>
            <a:xfrm>
              <a:off x="4954803" y="3401631"/>
              <a:ext cx="2052975" cy="24318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E000C0-F1B7-4B29-96D9-1C78DA6FFE94}"/>
                </a:ext>
              </a:extLst>
            </p:cNvPr>
            <p:cNvSpPr/>
            <p:nvPr/>
          </p:nvSpPr>
          <p:spPr>
            <a:xfrm>
              <a:off x="4945119" y="3621285"/>
              <a:ext cx="20233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Haber generado las credenciales de acceso en el sistema </a:t>
              </a:r>
              <a:r>
                <a:rPr lang="es-419" sz="1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Acceso</a:t>
              </a:r>
              <a:r>
                <a:rPr lang="es-419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PE" sz="16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FD049D2-778D-4CF1-975F-0A9F8939B515}"/>
              </a:ext>
            </a:extLst>
          </p:cNvPr>
          <p:cNvSpPr/>
          <p:nvPr/>
        </p:nvSpPr>
        <p:spPr>
          <a:xfrm>
            <a:off x="7395080" y="3401631"/>
            <a:ext cx="2052975" cy="2431822"/>
          </a:xfrm>
          <a:prstGeom prst="rect">
            <a:avLst/>
          </a:prstGeom>
          <a:solidFill>
            <a:srgbClr val="F7D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EB8037-F55B-401C-9371-9FC1F5F4C7BB}"/>
              </a:ext>
            </a:extLst>
          </p:cNvPr>
          <p:cNvSpPr/>
          <p:nvPr/>
        </p:nvSpPr>
        <p:spPr>
          <a:xfrm>
            <a:off x="7441003" y="3564742"/>
            <a:ext cx="190947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lvl="0" indent="-166688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Wingdings" panose="05000000000000000000" pitchFamily="2" charset="2"/>
              <a:buChar char="§"/>
              <a:defRPr/>
            </a:pPr>
            <a:r>
              <a:rPr lang="es-419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la siguiente documentación, en formato digital, para el registro de la solicitud conforme archivo adjunto.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DDE5616-02AA-4BA6-9981-32A2A30E5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39183"/>
              </p:ext>
            </p:extLst>
          </p:nvPr>
        </p:nvGraphicFramePr>
        <p:xfrm>
          <a:off x="9093868" y="5642936"/>
          <a:ext cx="3810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Worksheet" showAsIcon="1" r:id="rId5" imgW="380753" imgH="806406" progId="Excel.Sheet.12">
                  <p:embed/>
                </p:oleObj>
              </mc:Choice>
              <mc:Fallback>
                <p:oleObj name="Worksheet" showAsIcon="1" r:id="rId5" imgW="380753" imgH="806406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DDE5616-02AA-4BA6-9981-32A2A30E5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93868" y="5642936"/>
                        <a:ext cx="3810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742E39E-94D9-4F7F-9E19-F309B353D336}"/>
              </a:ext>
            </a:extLst>
          </p:cNvPr>
          <p:cNvGrpSpPr/>
          <p:nvPr/>
        </p:nvGrpSpPr>
        <p:grpSpPr>
          <a:xfrm>
            <a:off x="9743174" y="3401631"/>
            <a:ext cx="2072639" cy="2431822"/>
            <a:chOff x="9743174" y="3401631"/>
            <a:chExt cx="2072639" cy="24318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C0A1A-1F4B-4E1D-9F79-70257C1FF5AB}"/>
                </a:ext>
              </a:extLst>
            </p:cNvPr>
            <p:cNvSpPr/>
            <p:nvPr/>
          </p:nvSpPr>
          <p:spPr>
            <a:xfrm>
              <a:off x="9743174" y="3401631"/>
              <a:ext cx="2052975" cy="24318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36531C6F-F56A-4E7D-8594-4169F1D102CC}"/>
                </a:ext>
              </a:extLst>
            </p:cNvPr>
            <p:cNvSpPr txBox="1">
              <a:spLocks/>
            </p:cNvSpPr>
            <p:nvPr/>
          </p:nvSpPr>
          <p:spPr>
            <a:xfrm>
              <a:off x="9796490" y="3603658"/>
              <a:ext cx="2019323" cy="20701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3124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s-PE" b="1" dirty="0"/>
                <a:t>El tramite será realizado con:</a:t>
              </a:r>
            </a:p>
            <a:p>
              <a:r>
                <a:rPr lang="es-PE" sz="1500" dirty="0"/>
                <a:t>Empresa Homologada en caso de Contratistas.</a:t>
              </a:r>
            </a:p>
            <a:p>
              <a:r>
                <a:rPr lang="es-PE" sz="1500" dirty="0"/>
                <a:t>Oficina de </a:t>
              </a:r>
              <a:r>
                <a:rPr lang="es-419" sz="1500" dirty="0"/>
                <a:t>Gestión Vial en caso de colaboradores de Las Bambas.</a:t>
              </a:r>
              <a:endParaRPr lang="es-PE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4002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639307"/>
            <a:ext cx="9595982" cy="806038"/>
          </a:xfrm>
        </p:spPr>
        <p:txBody>
          <a:bodyPr/>
          <a:lstStyle/>
          <a:p>
            <a:r>
              <a:rPr lang="en-US" dirty="0"/>
              <a:t>LICENCIA Y EXPERIENCIA REQUERIDA</a:t>
            </a:r>
          </a:p>
        </p:txBody>
      </p:sp>
      <p:graphicFrame>
        <p:nvGraphicFramePr>
          <p:cNvPr id="21" name="Content Placeholder 13">
            <a:extLst>
              <a:ext uri="{FF2B5EF4-FFF2-40B4-BE49-F238E27FC236}">
                <a16:creationId xmlns:a16="http://schemas.microsoft.com/office/drawing/2014/main" id="{3D85637A-A028-41D8-BC61-B446A653D64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5471" y="2094271"/>
          <a:ext cx="11631562" cy="3647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865">
                  <a:extLst>
                    <a:ext uri="{9D8B030D-6E8A-4147-A177-3AD203B41FA5}">
                      <a16:colId xmlns:a16="http://schemas.microsoft.com/office/drawing/2014/main" val="3964620798"/>
                    </a:ext>
                  </a:extLst>
                </a:gridCol>
                <a:gridCol w="866582">
                  <a:extLst>
                    <a:ext uri="{9D8B030D-6E8A-4147-A177-3AD203B41FA5}">
                      <a16:colId xmlns:a16="http://schemas.microsoft.com/office/drawing/2014/main" val="3144508102"/>
                    </a:ext>
                  </a:extLst>
                </a:gridCol>
                <a:gridCol w="758672">
                  <a:extLst>
                    <a:ext uri="{9D8B030D-6E8A-4147-A177-3AD203B41FA5}">
                      <a16:colId xmlns:a16="http://schemas.microsoft.com/office/drawing/2014/main" val="253493383"/>
                    </a:ext>
                  </a:extLst>
                </a:gridCol>
                <a:gridCol w="1009353">
                  <a:extLst>
                    <a:ext uri="{9D8B030D-6E8A-4147-A177-3AD203B41FA5}">
                      <a16:colId xmlns:a16="http://schemas.microsoft.com/office/drawing/2014/main" val="933192143"/>
                    </a:ext>
                  </a:extLst>
                </a:gridCol>
                <a:gridCol w="946267">
                  <a:extLst>
                    <a:ext uri="{9D8B030D-6E8A-4147-A177-3AD203B41FA5}">
                      <a16:colId xmlns:a16="http://schemas.microsoft.com/office/drawing/2014/main" val="91983952"/>
                    </a:ext>
                  </a:extLst>
                </a:gridCol>
                <a:gridCol w="901065">
                  <a:extLst>
                    <a:ext uri="{9D8B030D-6E8A-4147-A177-3AD203B41FA5}">
                      <a16:colId xmlns:a16="http://schemas.microsoft.com/office/drawing/2014/main" val="3938300573"/>
                    </a:ext>
                  </a:extLst>
                </a:gridCol>
                <a:gridCol w="758672">
                  <a:extLst>
                    <a:ext uri="{9D8B030D-6E8A-4147-A177-3AD203B41FA5}">
                      <a16:colId xmlns:a16="http://schemas.microsoft.com/office/drawing/2014/main" val="1000171116"/>
                    </a:ext>
                  </a:extLst>
                </a:gridCol>
                <a:gridCol w="856371">
                  <a:extLst>
                    <a:ext uri="{9D8B030D-6E8A-4147-A177-3AD203B41FA5}">
                      <a16:colId xmlns:a16="http://schemas.microsoft.com/office/drawing/2014/main" val="3375214800"/>
                    </a:ext>
                  </a:extLst>
                </a:gridCol>
                <a:gridCol w="758672">
                  <a:extLst>
                    <a:ext uri="{9D8B030D-6E8A-4147-A177-3AD203B41FA5}">
                      <a16:colId xmlns:a16="http://schemas.microsoft.com/office/drawing/2014/main" val="2373361301"/>
                    </a:ext>
                  </a:extLst>
                </a:gridCol>
                <a:gridCol w="856371">
                  <a:extLst>
                    <a:ext uri="{9D8B030D-6E8A-4147-A177-3AD203B41FA5}">
                      <a16:colId xmlns:a16="http://schemas.microsoft.com/office/drawing/2014/main" val="2851121188"/>
                    </a:ext>
                  </a:extLst>
                </a:gridCol>
                <a:gridCol w="758672">
                  <a:extLst>
                    <a:ext uri="{9D8B030D-6E8A-4147-A177-3AD203B41FA5}">
                      <a16:colId xmlns:a16="http://schemas.microsoft.com/office/drawing/2014/main" val="3252556421"/>
                    </a:ext>
                  </a:extLst>
                </a:gridCol>
              </a:tblGrid>
              <a:tr h="4185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 VEHICULO / LICENCIA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E97B1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LIVIANO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TRANSPORTE DE PERSONAL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TRANSPORTE DE CARGA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MOVIMIENTO DE TIERRAS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IZAJE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65493"/>
                  </a:ext>
                </a:extLst>
              </a:tr>
              <a:tr h="45970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Licencia MTC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Experiencia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Licencia MTC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Experiencia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Licencia MTC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Experiencia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Licencia MTC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Experiencia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Licencia MTC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Experiencia</a:t>
                      </a:r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>
                    <a:solidFill>
                      <a:srgbClr val="F7DB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04922"/>
                  </a:ext>
                </a:extLst>
              </a:tr>
              <a:tr h="235460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CAMIONETA</a:t>
                      </a:r>
                      <a:endParaRPr lang="es-PE" sz="1100" b="1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A-II-B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 años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1204751266"/>
                  </a:ext>
                </a:extLst>
              </a:tr>
              <a:tr h="235460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MICROBÚS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A-II-B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 años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4152926370"/>
                  </a:ext>
                </a:extLst>
              </a:tr>
              <a:tr h="235460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MINIBUS / OMNIBUS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A-III-A o A-III-B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 años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1468375985"/>
                  </a:ext>
                </a:extLst>
              </a:tr>
              <a:tr h="683957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TRANSPORTE DE CARGA DE LA CATEGORIA N2  </a:t>
                      </a:r>
                    </a:p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(FURGONES, PANELES, ETC)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A-II-b o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A-III-b o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A-III-c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 años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1635024472"/>
                  </a:ext>
                </a:extLst>
              </a:tr>
              <a:tr h="459709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TRANSPORTE DE CARGA DE LA CATEGORIA N3 Y   </a:t>
                      </a:r>
                    </a:p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O4 (REMOLCADORES)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A-III-b o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A-III-c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 años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481725194"/>
                  </a:ext>
                </a:extLst>
              </a:tr>
              <a:tr h="459709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u="none" strike="noStrike" dirty="0">
                          <a:effectLst/>
                        </a:rPr>
                        <a:t>  EQUIPO DE MOVIMIENTO DE TIERRAS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Mínimo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A-II-a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 años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2073716212"/>
                  </a:ext>
                </a:extLst>
              </a:tr>
              <a:tr h="459709">
                <a:tc>
                  <a:txBody>
                    <a:bodyPr/>
                    <a:lstStyle/>
                    <a:p>
                      <a:pPr lvl="0" algn="l" fontAlgn="ctr"/>
                      <a:r>
                        <a:rPr lang="es-PE" sz="1100" b="1" i="0" u="none" strike="noStrike" dirty="0">
                          <a:effectLst/>
                        </a:rPr>
                        <a:t>  EQUIPO DE IZAJE</a:t>
                      </a:r>
                      <a:endParaRPr lang="es-PE" sz="1100" b="1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Mínimo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A-II-a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 años</a:t>
                      </a:r>
                      <a:endParaRPr lang="es-PE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8" marB="0" anchor="ctr"/>
                </a:tc>
                <a:extLst>
                  <a:ext uri="{0D108BD9-81ED-4DB2-BD59-A6C34878D82A}">
                    <a16:rowId xmlns:a16="http://schemas.microsoft.com/office/drawing/2014/main" val="1620826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50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325563"/>
          </a:xfrm>
        </p:spPr>
        <p:txBody>
          <a:bodyPr/>
          <a:lstStyle/>
          <a:p>
            <a:r>
              <a:rPr lang="en-US"/>
              <a:t>REGISTRO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42F90-A1FE-443E-9815-22FFA48C015C}"/>
              </a:ext>
            </a:extLst>
          </p:cNvPr>
          <p:cNvSpPr/>
          <p:nvPr/>
        </p:nvSpPr>
        <p:spPr>
          <a:xfrm>
            <a:off x="2299096" y="2456481"/>
            <a:ext cx="2856481" cy="2826980"/>
          </a:xfrm>
          <a:prstGeom prst="rect">
            <a:avLst/>
          </a:prstGeom>
          <a:solidFill>
            <a:srgbClr val="EFA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5F7B7-808A-4D22-B9C8-D9B62A4E0DFB}"/>
              </a:ext>
            </a:extLst>
          </p:cNvPr>
          <p:cNvSpPr/>
          <p:nvPr/>
        </p:nvSpPr>
        <p:spPr>
          <a:xfrm>
            <a:off x="6579374" y="2456481"/>
            <a:ext cx="2856481" cy="28269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249" y="2576059"/>
            <a:ext cx="2526889" cy="279085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419" sz="2400" dirty="0"/>
              <a:t>Se debe registrar la solicitud de obtención de licencia de conducir o certificado de operación a través del </a:t>
            </a:r>
            <a:r>
              <a:rPr lang="es-419" sz="2400" b="1" dirty="0"/>
              <a:t>Sistema Mi Acceso.</a:t>
            </a:r>
            <a:endParaRPr lang="es-419" sz="24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419" sz="2400" dirty="0"/>
              <a:t>Para ello el responsable debe cargar la documentación solicitada, así como los datos extra necesarios que la plataforma solicite.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101628D-1627-441A-BFE8-F2C696C002DA}"/>
              </a:ext>
            </a:extLst>
          </p:cNvPr>
          <p:cNvSpPr txBox="1">
            <a:spLocks/>
          </p:cNvSpPr>
          <p:nvPr/>
        </p:nvSpPr>
        <p:spPr>
          <a:xfrm>
            <a:off x="6954867" y="2699607"/>
            <a:ext cx="2326783" cy="2521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PE" sz="3500" b="1" dirty="0"/>
              <a:t>El responsable de este trámite es: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s-PE" sz="200" dirty="0"/>
          </a:p>
          <a:p>
            <a:pPr marL="461963" lvl="1" indent="-176213">
              <a:lnSpc>
                <a:spcPct val="120000"/>
              </a:lnSpc>
              <a:spcBef>
                <a:spcPts val="1000"/>
              </a:spcBef>
            </a:pPr>
            <a:r>
              <a:rPr lang="es-PE" sz="2900" dirty="0"/>
              <a:t>Responsable del área en el caso de ser colaborador de Las Bambas.</a:t>
            </a:r>
          </a:p>
          <a:p>
            <a:pPr marL="461963" lvl="1" indent="-176213">
              <a:lnSpc>
                <a:spcPct val="120000"/>
              </a:lnSpc>
              <a:spcBef>
                <a:spcPts val="1000"/>
              </a:spcBef>
            </a:pPr>
            <a:r>
              <a:rPr lang="es-PE" sz="2900" dirty="0"/>
              <a:t>Responsable de la empresa contratistas en caso de ser colaborador contratistas.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A454-E7BA-454A-A6FE-C8DB6F1BBD42}"/>
              </a:ext>
            </a:extLst>
          </p:cNvPr>
          <p:cNvGrpSpPr/>
          <p:nvPr/>
        </p:nvGrpSpPr>
        <p:grpSpPr>
          <a:xfrm>
            <a:off x="4842038" y="2716908"/>
            <a:ext cx="2097836" cy="2081185"/>
            <a:chOff x="4842038" y="2716908"/>
            <a:chExt cx="2097836" cy="208118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2CD1A7-A661-4E06-8328-976B4753749C}"/>
                </a:ext>
              </a:extLst>
            </p:cNvPr>
            <p:cNvSpPr/>
            <p:nvPr/>
          </p:nvSpPr>
          <p:spPr>
            <a:xfrm>
              <a:off x="4842038" y="2716908"/>
              <a:ext cx="2097836" cy="2081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4528BB-5F60-41B8-B23F-EB7ED0F2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0787" y="2800985"/>
              <a:ext cx="1885954" cy="1913030"/>
            </a:xfrm>
            <a:prstGeom prst="ellipse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825CE-BC0C-4675-B81C-2A93975D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9CFA02-D55E-4174-A3E5-34B2EC36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3" y="247509"/>
            <a:ext cx="8556321" cy="1325563"/>
          </a:xfrm>
        </p:spPr>
        <p:txBody>
          <a:bodyPr/>
          <a:lstStyle/>
          <a:p>
            <a:r>
              <a:rPr lang="es-PE" dirty="0"/>
              <a:t>Nos Encontramos en Capacitación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B3A114-1A5C-4BDC-BBF0-9F9EA442A88B}"/>
              </a:ext>
            </a:extLst>
          </p:cNvPr>
          <p:cNvGrpSpPr/>
          <p:nvPr/>
        </p:nvGrpSpPr>
        <p:grpSpPr>
          <a:xfrm>
            <a:off x="409681" y="1353898"/>
            <a:ext cx="11372197" cy="5229225"/>
            <a:chOff x="409681" y="1353898"/>
            <a:chExt cx="11372197" cy="522922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71A006-A128-456E-AB50-C76CDB08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0946" y="5894789"/>
              <a:ext cx="1440932" cy="564545"/>
            </a:xfrm>
            <a:prstGeom prst="rect">
              <a:avLst/>
            </a:prstGeom>
          </p:spPr>
        </p:pic>
        <p:pic>
          <p:nvPicPr>
            <p:cNvPr id="12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0AB0ABD1-5CF1-4EB5-BED5-B756E4194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880" y="607401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AA6200-2E6D-4E01-9780-C57C227A0D4B}"/>
                </a:ext>
              </a:extLst>
            </p:cNvPr>
            <p:cNvSpPr/>
            <p:nvPr/>
          </p:nvSpPr>
          <p:spPr>
            <a:xfrm>
              <a:off x="2951648" y="6147055"/>
              <a:ext cx="7084906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Los Colaboradores Responsables en la Gestión de Fotocheck, serán capacitados en el uso del nuevo sistema</a:t>
              </a:r>
              <a:r>
                <a:rPr lang="es-419" sz="1200" dirty="0"/>
                <a:t>.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29C6B9-C18E-49C4-B5F7-403445DC0ED9}"/>
                </a:ext>
              </a:extLst>
            </p:cNvPr>
            <p:cNvGrpSpPr/>
            <p:nvPr/>
          </p:nvGrpSpPr>
          <p:grpSpPr>
            <a:xfrm>
              <a:off x="409681" y="1353898"/>
              <a:ext cx="4783243" cy="5229225"/>
              <a:chOff x="409681" y="1353898"/>
              <a:chExt cx="4783243" cy="522922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26A6FC4-82EB-43A8-878F-752D82552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732" b="98543" l="9735" r="92478">
                            <a14:foregroundMark x1="92920" y1="32969" x2="92920" y2="32969"/>
                            <a14:foregroundMark x1="46018" y1="28597" x2="46018" y2="28597"/>
                            <a14:foregroundMark x1="61504" y1="26958" x2="61504" y2="26958"/>
                            <a14:foregroundMark x1="55310" y1="7832" x2="55310" y2="7832"/>
                            <a14:foregroundMark x1="46460" y1="7468" x2="46460" y2="7468"/>
                            <a14:foregroundMark x1="45575" y1="8925" x2="45575" y2="8925"/>
                            <a14:foregroundMark x1="39823" y1="12933" x2="39823" y2="12933"/>
                            <a14:foregroundMark x1="38496" y1="7832" x2="38496" y2="7832"/>
                            <a14:foregroundMark x1="53097" y1="5647" x2="53097" y2="5647"/>
                            <a14:foregroundMark x1="66814" y1="8743" x2="66814" y2="8743"/>
                            <a14:foregroundMark x1="69469" y1="13115" x2="69469" y2="13115"/>
                            <a14:foregroundMark x1="72566" y1="90528" x2="72566" y2="90528"/>
                            <a14:foregroundMark x1="31858" y1="93260" x2="31858" y2="93260"/>
                            <a14:foregroundMark x1="31858" y1="93260" x2="31858" y2="93260"/>
                            <a14:foregroundMark x1="36726" y1="96175" x2="36726" y2="96175"/>
                            <a14:foregroundMark x1="54867" y1="2914" x2="54867" y2="2914"/>
                            <a14:foregroundMark x1="34071" y1="95811" x2="34071" y2="95811"/>
                            <a14:foregroundMark x1="36726" y1="92168" x2="36726" y2="92168"/>
                            <a14:foregroundMark x1="36726" y1="92168" x2="36726" y2="92168"/>
                            <a14:foregroundMark x1="37168" y1="94353" x2="37168" y2="94353"/>
                            <a14:foregroundMark x1="55752" y1="26047" x2="55752" y2="26047"/>
                            <a14:foregroundMark x1="55310" y1="27687" x2="55310" y2="27687"/>
                            <a14:foregroundMark x1="50885" y1="27687" x2="50885" y2="27687"/>
                            <a14:foregroundMark x1="57080" y1="27505" x2="57080" y2="27505"/>
                            <a14:foregroundMark x1="53982" y1="27505" x2="53982" y2="27505"/>
                            <a14:foregroundMark x1="59292" y1="29690" x2="59292" y2="29690"/>
                            <a14:foregroundMark x1="53982" y1="29690" x2="53982" y2="29690"/>
                            <a14:foregroundMark x1="46018" y1="30237" x2="46018" y2="30237"/>
                            <a14:foregroundMark x1="46018" y1="30237" x2="46018" y2="30237"/>
                            <a14:foregroundMark x1="36726" y1="90893" x2="36726" y2="90893"/>
                            <a14:foregroundMark x1="82301" y1="90346" x2="82301" y2="90346"/>
                            <a14:foregroundMark x1="82301" y1="90346" x2="82301" y2="90346"/>
                            <a14:foregroundMark x1="71681" y1="90346" x2="71681" y2="90346"/>
                            <a14:foregroundMark x1="64159" y1="90346" x2="64159" y2="90346"/>
                            <a14:foregroundMark x1="43805" y1="98543" x2="43805" y2="9854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9681" y="1353898"/>
                <a:ext cx="2152650" cy="5229225"/>
              </a:xfrm>
              <a:prstGeom prst="rect">
                <a:avLst/>
              </a:prstGeom>
            </p:spPr>
          </p:pic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A09AEAC1-D5C2-4341-8648-3FA6A5D21F05}"/>
                  </a:ext>
                </a:extLst>
              </p:cNvPr>
              <p:cNvSpPr/>
              <p:nvPr/>
            </p:nvSpPr>
            <p:spPr>
              <a:xfrm>
                <a:off x="2687080" y="1852808"/>
                <a:ext cx="2505844" cy="1028043"/>
              </a:xfrm>
              <a:prstGeom prst="wedgeRoundRectCallout">
                <a:avLst>
                  <a:gd name="adj1" fmla="val -49366"/>
                  <a:gd name="adj2" fmla="val 75079"/>
                  <a:gd name="adj3" fmla="val 16667"/>
                </a:avLst>
              </a:prstGeom>
              <a:solidFill>
                <a:srgbClr val="EB0F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D252F6-7ADC-4AA9-9034-16E9916D5C30}"/>
                  </a:ext>
                </a:extLst>
              </p:cNvPr>
              <p:cNvSpPr txBox="1"/>
              <p:nvPr/>
            </p:nvSpPr>
            <p:spPr>
              <a:xfrm>
                <a:off x="2747648" y="1966225"/>
                <a:ext cx="2417844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PE" sz="1400" b="1" dirty="0">
                    <a:solidFill>
                      <a:schemeClr val="bg1"/>
                    </a:solidFill>
                  </a:rPr>
                  <a:t>PRONTO CONTAREMOS CON UN NUEVO SISTEMA PARA NUESTRA ACREDITACIÓN.</a:t>
                </a:r>
              </a:p>
              <a:p>
                <a:pPr algn="just"/>
                <a:endParaRPr lang="es-PE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422AEEE-218A-47E1-BD29-4CD3FFE7F1A2}"/>
                </a:ext>
              </a:extLst>
            </p:cNvPr>
            <p:cNvGrpSpPr/>
            <p:nvPr/>
          </p:nvGrpSpPr>
          <p:grpSpPr>
            <a:xfrm>
              <a:off x="3365033" y="3160587"/>
              <a:ext cx="7941291" cy="2034667"/>
              <a:chOff x="3365033" y="3160587"/>
              <a:chExt cx="7941291" cy="203466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08E8541-5C9A-46F8-808F-7228A55B5503}"/>
                  </a:ext>
                </a:extLst>
              </p:cNvPr>
              <p:cNvCxnSpPr>
                <a:stCxn id="15" idx="1"/>
              </p:cNvCxnSpPr>
              <p:nvPr/>
            </p:nvCxnSpPr>
            <p:spPr>
              <a:xfrm>
                <a:off x="3365033" y="4338056"/>
                <a:ext cx="6593962" cy="0"/>
              </a:xfrm>
              <a:prstGeom prst="line">
                <a:avLst/>
              </a:prstGeom>
              <a:ln w="127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1608ED6-C3E6-438E-B4A9-63FF94EE859F}"/>
                  </a:ext>
                </a:extLst>
              </p:cNvPr>
              <p:cNvSpPr/>
              <p:nvPr/>
            </p:nvSpPr>
            <p:spPr>
              <a:xfrm>
                <a:off x="5458373" y="3490002"/>
                <a:ext cx="1612074" cy="16961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Dueños de Contrato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20B482C-B4AF-490E-BD38-49D760DEBDAC}"/>
                  </a:ext>
                </a:extLst>
              </p:cNvPr>
              <p:cNvSpPr/>
              <p:nvPr/>
            </p:nvSpPr>
            <p:spPr>
              <a:xfrm>
                <a:off x="7617632" y="3490002"/>
                <a:ext cx="1612074" cy="16961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Socios 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Estratégicos</a:t>
                </a:r>
              </a:p>
              <a:p>
                <a:pPr algn="ctr"/>
                <a:r>
                  <a:rPr lang="es-PE" altLang="es-PE" sz="1500" dirty="0">
                    <a:solidFill>
                      <a:schemeClr val="tx1"/>
                    </a:solidFill>
                  </a:rPr>
                  <a:t>(Colaborador Responsable Gestión Fotocheck)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AF95E64-666E-477F-95AA-BD7153DF931D}"/>
                  </a:ext>
                </a:extLst>
              </p:cNvPr>
              <p:cNvSpPr/>
              <p:nvPr/>
            </p:nvSpPr>
            <p:spPr>
              <a:xfrm>
                <a:off x="3365033" y="3490002"/>
                <a:ext cx="1612074" cy="1696108"/>
              </a:xfrm>
              <a:prstGeom prst="rect">
                <a:avLst/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dirty="0">
                    <a:solidFill>
                      <a:schemeClr val="tx1"/>
                    </a:solidFill>
                  </a:rPr>
                  <a:t>Project Team</a:t>
                </a:r>
                <a:endParaRPr lang="en-AU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Áreas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097CB1-272C-4C2F-ACEA-838879C7C5E8}"/>
                  </a:ext>
                </a:extLst>
              </p:cNvPr>
              <p:cNvSpPr/>
              <p:nvPr/>
            </p:nvSpPr>
            <p:spPr>
              <a:xfrm>
                <a:off x="9694250" y="3499146"/>
                <a:ext cx="1612074" cy="16961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Capacitación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Uso del sistema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Mi Acceso</a:t>
                </a:r>
              </a:p>
              <a:p>
                <a:pPr algn="ctr"/>
                <a:r>
                  <a:rPr lang="es-PE" altLang="es-PE" sz="1400" dirty="0">
                    <a:solidFill>
                      <a:schemeClr val="tx1"/>
                    </a:solidFill>
                  </a:rPr>
                  <a:t>(Usuarios MMG y Socios Estratégicos)</a:t>
                </a:r>
                <a:endParaRPr lang="es-PE" altLang="es-P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Arrow: Right 2">
                <a:extLst>
                  <a:ext uri="{FF2B5EF4-FFF2-40B4-BE49-F238E27FC236}">
                    <a16:creationId xmlns:a16="http://schemas.microsoft.com/office/drawing/2014/main" id="{4E5F6BB8-DFEF-405C-A21B-A1D0F5BE7167}"/>
                  </a:ext>
                </a:extLst>
              </p:cNvPr>
              <p:cNvSpPr/>
              <p:nvPr/>
            </p:nvSpPr>
            <p:spPr>
              <a:xfrm rot="5400000">
                <a:off x="10287520" y="3066933"/>
                <a:ext cx="480495" cy="66780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247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6E7-101B-4772-9716-8AE7C59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501650"/>
            <a:ext cx="9595982" cy="1325563"/>
          </a:xfrm>
        </p:spPr>
        <p:txBody>
          <a:bodyPr/>
          <a:lstStyle/>
          <a:p>
            <a:r>
              <a:rPr lang="en-US" dirty="0"/>
              <a:t>VALIDACI</a:t>
            </a:r>
            <a:r>
              <a:rPr lang="es-419" dirty="0"/>
              <a:t>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9C00-5D47-443B-9757-FDD9A35E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1639252"/>
            <a:ext cx="11091798" cy="93286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419" dirty="0"/>
              <a:t>Una vez completado el registro, este pasará por una validación la cual verificará que efectivamente el colaborador dentro de sus labores requiera la autorización de licencia interna.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6F3EA15-4347-4569-9AB1-CB6B442A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21" y="3131319"/>
            <a:ext cx="2984963" cy="18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57C875-A53C-461A-9E45-C841DDECF61A}"/>
              </a:ext>
            </a:extLst>
          </p:cNvPr>
          <p:cNvGrpSpPr/>
          <p:nvPr/>
        </p:nvGrpSpPr>
        <p:grpSpPr>
          <a:xfrm>
            <a:off x="7874167" y="2793701"/>
            <a:ext cx="2052975" cy="2182666"/>
            <a:chOff x="7874167" y="2793701"/>
            <a:chExt cx="2052975" cy="218266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0D9D7BD-609C-4B9F-BCB2-B2DCF960B46F}"/>
                </a:ext>
              </a:extLst>
            </p:cNvPr>
            <p:cNvSpPr/>
            <p:nvPr/>
          </p:nvSpPr>
          <p:spPr>
            <a:xfrm>
              <a:off x="7874167" y="3150797"/>
              <a:ext cx="2052975" cy="1825570"/>
            </a:xfrm>
            <a:prstGeom prst="rect">
              <a:avLst/>
            </a:prstGeom>
            <a:solidFill>
              <a:srgbClr val="F7D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19A61E-8528-4FA5-AA57-FA822EB0DD61}"/>
                </a:ext>
              </a:extLst>
            </p:cNvPr>
            <p:cNvSpPr txBox="1"/>
            <p:nvPr/>
          </p:nvSpPr>
          <p:spPr>
            <a:xfrm>
              <a:off x="7913454" y="3691575"/>
              <a:ext cx="1463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 dirty="0"/>
                <a:t>Dueño de Contrato</a:t>
              </a:r>
              <a:endParaRPr lang="en-US" sz="12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522D33-4FF0-4275-A8B5-08085343BFE5}"/>
                </a:ext>
              </a:extLst>
            </p:cNvPr>
            <p:cNvSpPr txBox="1"/>
            <p:nvPr/>
          </p:nvSpPr>
          <p:spPr>
            <a:xfrm>
              <a:off x="7913454" y="3987689"/>
              <a:ext cx="19283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400" dirty="0"/>
                <a:t>Validador de solicitudes para colaboradores de Empresas Contratistas.</a:t>
              </a:r>
              <a:endParaRPr lang="en-US" sz="14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4333CF-4B3F-4B0A-8B11-B167EBEA0485}"/>
                </a:ext>
              </a:extLst>
            </p:cNvPr>
            <p:cNvGrpSpPr/>
            <p:nvPr/>
          </p:nvGrpSpPr>
          <p:grpSpPr>
            <a:xfrm>
              <a:off x="8537371" y="2793701"/>
              <a:ext cx="749559" cy="750178"/>
              <a:chOff x="4066871" y="2152165"/>
              <a:chExt cx="749559" cy="75017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D07E1C1-FAB7-4376-B3F0-CB95F8181486}"/>
                  </a:ext>
                </a:extLst>
              </p:cNvPr>
              <p:cNvSpPr/>
              <p:nvPr/>
            </p:nvSpPr>
            <p:spPr>
              <a:xfrm>
                <a:off x="4066871" y="2152165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FA0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30" name="Picture 4" descr="Supervisor Icon Vector Male Construction (Gráfico) por TukTuk ...">
                <a:extLst>
                  <a:ext uri="{FF2B5EF4-FFF2-40B4-BE49-F238E27FC236}">
                    <a16:creationId xmlns:a16="http://schemas.microsoft.com/office/drawing/2014/main" id="{38568F81-2DC4-4F5C-B6E6-0278DAD5C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87" b="83872" l="30754" r="69282">
                            <a14:foregroundMark x1="44138" y1="23514" x2="44138" y2="23514"/>
                            <a14:foregroundMark x1="58793" y1="70284" x2="58793" y2="70284"/>
                            <a14:foregroundMark x1="37241" y1="73127" x2="37241" y2="73127"/>
                            <a14:foregroundMark x1="39138" y1="41085" x2="39138" y2="41085"/>
                            <a14:backgroundMark x1="13103" y1="37726" x2="13103" y2="37726"/>
                            <a14:backgroundMark x1="17931" y1="65375" x2="17931" y2="65375"/>
                            <a14:backgroundMark x1="85345" y1="44961" x2="85345" y2="449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8" t="7389" r="25902" b="7630"/>
              <a:stretch/>
            </p:blipFill>
            <p:spPr bwMode="auto">
              <a:xfrm>
                <a:off x="4209160" y="2274933"/>
                <a:ext cx="450951" cy="530943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92D14A-A6EE-484C-B152-98F05DA22515}"/>
              </a:ext>
            </a:extLst>
          </p:cNvPr>
          <p:cNvGrpSpPr/>
          <p:nvPr/>
        </p:nvGrpSpPr>
        <p:grpSpPr>
          <a:xfrm>
            <a:off x="2240814" y="2855096"/>
            <a:ext cx="2092261" cy="2101793"/>
            <a:chOff x="2240814" y="2855096"/>
            <a:chExt cx="2092261" cy="21017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277B33-B131-4BFF-8D05-9E86B6B093D6}"/>
                </a:ext>
              </a:extLst>
            </p:cNvPr>
            <p:cNvSpPr/>
            <p:nvPr/>
          </p:nvSpPr>
          <p:spPr>
            <a:xfrm>
              <a:off x="2240814" y="3131319"/>
              <a:ext cx="2052975" cy="18255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FDBBF9-82AC-45D0-B92D-DB1987DB81FF}"/>
                </a:ext>
              </a:extLst>
            </p:cNvPr>
            <p:cNvSpPr txBox="1"/>
            <p:nvPr/>
          </p:nvSpPr>
          <p:spPr>
            <a:xfrm>
              <a:off x="2280101" y="3642601"/>
              <a:ext cx="2052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 dirty="0">
                  <a:solidFill>
                    <a:schemeClr val="bg1"/>
                  </a:solidFill>
                </a:rPr>
                <a:t>Gerente o</a:t>
              </a:r>
            </a:p>
            <a:p>
              <a:r>
                <a:rPr lang="es-419" sz="1200" b="1" dirty="0">
                  <a:solidFill>
                    <a:schemeClr val="bg1"/>
                  </a:solidFill>
                </a:rPr>
                <a:t>Superintendente de Área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36DEEA-FB21-4E1B-8EDC-6B249AAD07E9}"/>
                </a:ext>
              </a:extLst>
            </p:cNvPr>
            <p:cNvSpPr txBox="1"/>
            <p:nvPr/>
          </p:nvSpPr>
          <p:spPr>
            <a:xfrm>
              <a:off x="2280101" y="4134805"/>
              <a:ext cx="19283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400" dirty="0"/>
                <a:t>Validador de solicitudes para colaboradores de Las Bambas.</a:t>
              </a:r>
              <a:endParaRPr lang="en-US" sz="14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F16F13-5125-4CFE-8C59-6B5792FA4A54}"/>
                </a:ext>
              </a:extLst>
            </p:cNvPr>
            <p:cNvGrpSpPr/>
            <p:nvPr/>
          </p:nvGrpSpPr>
          <p:grpSpPr>
            <a:xfrm>
              <a:off x="2892521" y="2855096"/>
              <a:ext cx="749559" cy="750178"/>
              <a:chOff x="12375573" y="4556221"/>
              <a:chExt cx="749559" cy="75017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56661E0-D0E0-4676-A8FE-5779AAD1F24F}"/>
                  </a:ext>
                </a:extLst>
              </p:cNvPr>
              <p:cNvSpPr/>
              <p:nvPr/>
            </p:nvSpPr>
            <p:spPr>
              <a:xfrm>
                <a:off x="12375573" y="4556221"/>
                <a:ext cx="749559" cy="75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FA0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pic>
            <p:nvPicPr>
              <p:cNvPr id="2050" name="Picture 2" descr="Imagen relacionada">
                <a:extLst>
                  <a:ext uri="{FF2B5EF4-FFF2-40B4-BE49-F238E27FC236}">
                    <a16:creationId xmlns:a16="http://schemas.microsoft.com/office/drawing/2014/main" id="{F771D49E-CBAC-45C0-8386-781810B58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4" t="11121" r="14778" b="10692"/>
              <a:stretch/>
            </p:blipFill>
            <p:spPr bwMode="auto">
              <a:xfrm>
                <a:off x="12534306" y="4667116"/>
                <a:ext cx="452639" cy="507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82A92C-66F2-46BC-9B7D-E3DE0AB9C63A}"/>
              </a:ext>
            </a:extLst>
          </p:cNvPr>
          <p:cNvGrpSpPr/>
          <p:nvPr/>
        </p:nvGrpSpPr>
        <p:grpSpPr>
          <a:xfrm>
            <a:off x="650205" y="5888694"/>
            <a:ext cx="9113227" cy="533717"/>
            <a:chOff x="650205" y="5888694"/>
            <a:chExt cx="9113227" cy="53371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D5E90E-0B39-44E3-A070-296843D45BDF}"/>
                </a:ext>
              </a:extLst>
            </p:cNvPr>
            <p:cNvSpPr/>
            <p:nvPr/>
          </p:nvSpPr>
          <p:spPr>
            <a:xfrm>
              <a:off x="650205" y="5888694"/>
              <a:ext cx="8867421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008802AA-F98F-4806-8C05-A97941A87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BD4563-5E97-4F03-9820-02469B49E92F}"/>
                </a:ext>
              </a:extLst>
            </p:cNvPr>
            <p:cNvSpPr/>
            <p:nvPr/>
          </p:nvSpPr>
          <p:spPr>
            <a:xfrm>
              <a:off x="1119067" y="5936943"/>
              <a:ext cx="86443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Una vez validada la solicitud, </a:t>
              </a:r>
              <a:r>
                <a:rPr lang="es-419" sz="1200" dirty="0"/>
                <a:t>ya podrá solicitar la inscripción del colaborador al Curso de Manejo Defensivo Teórico. La inscripción la puede realizar con</a:t>
              </a:r>
              <a:r>
                <a:rPr lang="en-US" sz="1200" dirty="0"/>
                <a:t>:</a:t>
              </a:r>
              <a:r>
                <a:rPr lang="es-419" sz="1200" dirty="0"/>
                <a:t> </a:t>
              </a:r>
              <a:r>
                <a:rPr lang="es-PE" sz="1200" dirty="0"/>
                <a:t>Empresa Homologada en caso de Contratistas, la Oficina de </a:t>
              </a:r>
              <a:r>
                <a:rPr lang="es-419" sz="1200" dirty="0"/>
                <a:t>Gestión Vial en caso de colaborador de Las Bambas.</a:t>
              </a:r>
              <a:r>
                <a:rPr lang="es-419" sz="1200" b="1" dirty="0"/>
                <a:t>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B846D91-73F6-4ED2-8D45-1E6AF45B6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84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MANEJO DEFENSIVO EVALUACIÓN TEORICA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1759211"/>
            <a:ext cx="11257586" cy="610363"/>
          </a:xfrm>
        </p:spPr>
        <p:txBody>
          <a:bodyPr/>
          <a:lstStyle/>
          <a:p>
            <a:pPr marL="0" indent="0" algn="just">
              <a:buNone/>
            </a:pPr>
            <a:r>
              <a:rPr lang="es-419" dirty="0"/>
              <a:t>El colaborador debe asistir al curso de manejo defensivo teórico en lugar, fecha y horario coordinado. Una vez pasado este curso, debe rendir una evaluación.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273D0D-9205-468F-AEF4-93977FFC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21" y="3320108"/>
            <a:ext cx="2870085" cy="170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C9E1F7-80BF-4339-BA62-943E48D7BBEE}"/>
              </a:ext>
            </a:extLst>
          </p:cNvPr>
          <p:cNvSpPr/>
          <p:nvPr/>
        </p:nvSpPr>
        <p:spPr>
          <a:xfrm>
            <a:off x="8482888" y="2657747"/>
            <a:ext cx="2774114" cy="31505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419" sz="1600" b="1" dirty="0">
                <a:solidFill>
                  <a:schemeClr val="tx1"/>
                </a:solidFill>
              </a:rPr>
              <a:t>Una vez aprobada la evaluación</a:t>
            </a:r>
            <a:r>
              <a:rPr lang="es-419" sz="1600" dirty="0">
                <a:solidFill>
                  <a:schemeClr val="tx1"/>
                </a:solidFill>
              </a:rPr>
              <a:t>, ya podrá solicitar la inscripción del colaborador a la evaluación práctica. </a:t>
            </a:r>
          </a:p>
          <a:p>
            <a:pPr marL="285750" indent="-285750">
              <a:buClr>
                <a:srgbClr val="F7DB09"/>
              </a:buClr>
              <a:buFont typeface="Wingdings" panose="05000000000000000000" pitchFamily="2" charset="2"/>
              <a:buChar char="§"/>
            </a:pPr>
            <a:endParaRPr lang="es-419" sz="9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419" sz="1600" b="1" dirty="0">
                <a:solidFill>
                  <a:schemeClr val="tx1"/>
                </a:solidFill>
              </a:rPr>
              <a:t>La inscripción la puedes realizar con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es-PE" sz="1600" dirty="0">
                <a:solidFill>
                  <a:schemeClr val="tx1"/>
                </a:solidFill>
              </a:rPr>
              <a:t>Empresa Homologada en caso de Contratistas / Oficina de </a:t>
            </a:r>
            <a:r>
              <a:rPr lang="es-419" sz="1600" dirty="0">
                <a:solidFill>
                  <a:schemeClr val="tx1"/>
                </a:solidFill>
              </a:rPr>
              <a:t>Gestión Vial en caso de colaborador de Las Bambas.</a:t>
            </a:r>
            <a:endParaRPr lang="es-PE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47A460-7804-45B6-81AA-2266421D4BE2}"/>
              </a:ext>
            </a:extLst>
          </p:cNvPr>
          <p:cNvGrpSpPr/>
          <p:nvPr/>
        </p:nvGrpSpPr>
        <p:grpSpPr>
          <a:xfrm>
            <a:off x="1033324" y="2598755"/>
            <a:ext cx="2870579" cy="3148164"/>
            <a:chOff x="1033324" y="2598755"/>
            <a:chExt cx="2870579" cy="3148164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1251662-7094-4A81-846F-6C52D1CC10A1}"/>
                </a:ext>
              </a:extLst>
            </p:cNvPr>
            <p:cNvSpPr txBox="1">
              <a:spLocks/>
            </p:cNvSpPr>
            <p:nvPr/>
          </p:nvSpPr>
          <p:spPr>
            <a:xfrm>
              <a:off x="1033818" y="2598755"/>
              <a:ext cx="2870085" cy="31481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4AD7BB-D202-4390-8AEF-2B1375A787DA}"/>
                </a:ext>
              </a:extLst>
            </p:cNvPr>
            <p:cNvSpPr/>
            <p:nvPr/>
          </p:nvSpPr>
          <p:spPr>
            <a:xfrm>
              <a:off x="1033324" y="2647915"/>
              <a:ext cx="2843436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En el caso falle la evaluación podrá intentar nuevamente a partir de los </a:t>
              </a:r>
              <a:r>
                <a:rPr lang="es-419" sz="1600" b="1" dirty="0"/>
                <a:t>7 días </a:t>
              </a:r>
              <a:r>
                <a:rPr lang="es-419" sz="1600" dirty="0"/>
                <a:t>del fallo.</a:t>
              </a:r>
            </a:p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En caso vuelva a fallar podrá realizar un tercer intento a partir de los </a:t>
              </a:r>
              <a:r>
                <a:rPr lang="es-419" sz="1600" b="1" dirty="0"/>
                <a:t>30 días</a:t>
              </a:r>
              <a:r>
                <a:rPr lang="es-419" sz="1600" dirty="0"/>
                <a:t> del fallo.</a:t>
              </a:r>
            </a:p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De fallar nuevamente quedara rechazada la solicitud de obtención de licencia interna.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1F16F443-1520-460A-9967-5E9E648F358E}"/>
              </a:ext>
            </a:extLst>
          </p:cNvPr>
          <p:cNvSpPr/>
          <p:nvPr/>
        </p:nvSpPr>
        <p:spPr>
          <a:xfrm rot="10800000">
            <a:off x="3989589" y="3830764"/>
            <a:ext cx="530476" cy="484632"/>
          </a:xfrm>
          <a:prstGeom prst="rightArrow">
            <a:avLst/>
          </a:prstGeom>
          <a:solidFill>
            <a:srgbClr val="E97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6A46A3-5AC9-496A-ACFD-770709426DC3}"/>
              </a:ext>
            </a:extLst>
          </p:cNvPr>
          <p:cNvSpPr/>
          <p:nvPr/>
        </p:nvSpPr>
        <p:spPr>
          <a:xfrm>
            <a:off x="7711262" y="3823460"/>
            <a:ext cx="530476" cy="48463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DCB710-0AAF-4897-B824-A358387A5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0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MANEJO DEFENSIVO EVALUACIÓN PRACTICA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1798539"/>
            <a:ext cx="11091798" cy="829061"/>
          </a:xfrm>
        </p:spPr>
        <p:txBody>
          <a:bodyPr/>
          <a:lstStyle/>
          <a:p>
            <a:pPr marL="0" indent="0" algn="just">
              <a:buNone/>
            </a:pPr>
            <a:r>
              <a:rPr lang="es-419" dirty="0"/>
              <a:t>El colaborador debe asistir a la evaluación práctica en lugar, fecha y horario coordinado. </a:t>
            </a:r>
            <a:r>
              <a:rPr lang="es-419" b="1" dirty="0"/>
              <a:t>Tener en cuenta que debemos haber inscrito al colaborador en una evaluación practica por cada tipo de vehículo registrado en la solicitud de licencia.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865DFE-0737-4DE0-9FA1-5C02B6A61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90"/>
          <a:stretch/>
        </p:blipFill>
        <p:spPr bwMode="auto">
          <a:xfrm>
            <a:off x="6636775" y="2860201"/>
            <a:ext cx="3996848" cy="23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FBF914-4A92-49F2-B65B-B7281C2B8823}"/>
              </a:ext>
            </a:extLst>
          </p:cNvPr>
          <p:cNvGrpSpPr/>
          <p:nvPr/>
        </p:nvGrpSpPr>
        <p:grpSpPr>
          <a:xfrm>
            <a:off x="650205" y="5888694"/>
            <a:ext cx="8985407" cy="533717"/>
            <a:chOff x="650205" y="5888694"/>
            <a:chExt cx="8985407" cy="5337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3DD72-D613-4D3A-AD4A-8D467F16083D}"/>
                </a:ext>
              </a:extLst>
            </p:cNvPr>
            <p:cNvSpPr/>
            <p:nvPr/>
          </p:nvSpPr>
          <p:spPr>
            <a:xfrm>
              <a:off x="650205" y="5888694"/>
              <a:ext cx="8985407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3EBBBE-DFD3-4231-8D12-E19E2F63FABF}"/>
                </a:ext>
              </a:extLst>
            </p:cNvPr>
            <p:cNvSpPr/>
            <p:nvPr/>
          </p:nvSpPr>
          <p:spPr>
            <a:xfrm>
              <a:off x="1119067" y="6019239"/>
              <a:ext cx="8516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Cada empresa es responsable </a:t>
              </a:r>
              <a:r>
                <a:rPr lang="es-419" sz="1200" dirty="0"/>
                <a:t>de brindar los vehículos y equipos a sus postulantes para la evaluación de manejo defensivo practico.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E35FD30-7108-49A3-9606-81E2D8C6A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67" y="5970971"/>
              <a:ext cx="457713" cy="35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4042063-686E-40B2-86A0-CF85A75D0943}"/>
              </a:ext>
            </a:extLst>
          </p:cNvPr>
          <p:cNvSpPr/>
          <p:nvPr/>
        </p:nvSpPr>
        <p:spPr>
          <a:xfrm rot="10800000">
            <a:off x="5830762" y="3745769"/>
            <a:ext cx="530476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67F21-B253-47C1-B170-7F06A674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B2ABFE-F351-4AAD-AAB0-4913C0FAD1D1}"/>
              </a:ext>
            </a:extLst>
          </p:cNvPr>
          <p:cNvGrpSpPr/>
          <p:nvPr/>
        </p:nvGrpSpPr>
        <p:grpSpPr>
          <a:xfrm>
            <a:off x="1208857" y="2909362"/>
            <a:ext cx="4474185" cy="2228106"/>
            <a:chOff x="1208857" y="2909362"/>
            <a:chExt cx="4474185" cy="2228106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1251662-7094-4A81-846F-6C52D1CC10A1}"/>
                </a:ext>
              </a:extLst>
            </p:cNvPr>
            <p:cNvSpPr txBox="1">
              <a:spLocks/>
            </p:cNvSpPr>
            <p:nvPr/>
          </p:nvSpPr>
          <p:spPr>
            <a:xfrm>
              <a:off x="1208857" y="2909362"/>
              <a:ext cx="4474185" cy="2228106"/>
            </a:xfrm>
            <a:prstGeom prst="rect">
              <a:avLst/>
            </a:prstGeom>
            <a:solidFill>
              <a:srgbClr val="F7D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75E090-B647-4FF0-933F-8C82E4EF3D3B}"/>
                </a:ext>
              </a:extLst>
            </p:cNvPr>
            <p:cNvSpPr/>
            <p:nvPr/>
          </p:nvSpPr>
          <p:spPr>
            <a:xfrm>
              <a:off x="1279127" y="3020727"/>
              <a:ext cx="440391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En el caso falle la evaluación podrá intentar nuevamente a partir de los </a:t>
              </a:r>
              <a:r>
                <a:rPr lang="es-419" sz="1600" b="1" dirty="0"/>
                <a:t>7 días </a:t>
              </a:r>
              <a:r>
                <a:rPr lang="es-419" sz="1600" dirty="0"/>
                <a:t>del fallo.</a:t>
              </a:r>
            </a:p>
            <a:p>
              <a:pPr>
                <a:buClr>
                  <a:srgbClr val="C00000"/>
                </a:buClr>
              </a:pPr>
              <a:endParaRPr lang="es-419" sz="1600" dirty="0"/>
            </a:p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En caso vuelva a fallar podrá realizar un tercer intento a partir de los </a:t>
              </a:r>
              <a:r>
                <a:rPr lang="es-419" sz="1600" b="1" dirty="0"/>
                <a:t>30 días</a:t>
              </a:r>
              <a:r>
                <a:rPr lang="es-419" sz="1600" dirty="0"/>
                <a:t> del fallo.</a:t>
              </a:r>
            </a:p>
            <a:p>
              <a:pPr>
                <a:buClr>
                  <a:srgbClr val="C00000"/>
                </a:buClr>
              </a:pPr>
              <a:endParaRPr lang="es-419" sz="1600" dirty="0"/>
            </a:p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dirty="0"/>
                <a:t>De fallar nuevamente quedara rechazada la solicitud de obtención de licencia interna.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063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E36-CAA4-48F3-893F-D6414814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RECONOCIMIENTO DE 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7C67-73E1-4D5B-8D91-E57EA3D0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1" y="1759212"/>
            <a:ext cx="11257586" cy="8551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419" dirty="0"/>
              <a:t>Aprobada la evaluación práctica, el colaborador debe realizar un reconocimiento de la ruta a transitar, este reconocimiento debe ser realizado en calidad de acompañante de personal que ya cuente con experiencia y autorización de manejo en la ruta que va a ser utilizada por el colaborador. Este reconocimiento debe tener un mínimo de 8 horas.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Rutas de la Seda: red viaria de la ruta de Tian-shan - China">
            <a:extLst>
              <a:ext uri="{FF2B5EF4-FFF2-40B4-BE49-F238E27FC236}">
                <a16:creationId xmlns:a16="http://schemas.microsoft.com/office/drawing/2014/main" id="{FFA767A6-CFC3-4644-98B2-97FE19DE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84" y="2860201"/>
            <a:ext cx="3435008" cy="25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A50ECB-D309-4B84-A4CA-54E5F1E11177}"/>
              </a:ext>
            </a:extLst>
          </p:cNvPr>
          <p:cNvGrpSpPr/>
          <p:nvPr/>
        </p:nvGrpSpPr>
        <p:grpSpPr>
          <a:xfrm>
            <a:off x="1222740" y="2860202"/>
            <a:ext cx="2390495" cy="2576256"/>
            <a:chOff x="1222740" y="2860202"/>
            <a:chExt cx="2390495" cy="25762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8AE7FB-C477-491C-9BC9-0524C126DB52}"/>
                </a:ext>
              </a:extLst>
            </p:cNvPr>
            <p:cNvSpPr/>
            <p:nvPr/>
          </p:nvSpPr>
          <p:spPr>
            <a:xfrm>
              <a:off x="1222740" y="2860202"/>
              <a:ext cx="2390495" cy="25762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9D9EFC-2FBC-4473-A57A-742644B0A64D}"/>
                </a:ext>
              </a:extLst>
            </p:cNvPr>
            <p:cNvSpPr/>
            <p:nvPr/>
          </p:nvSpPr>
          <p:spPr>
            <a:xfrm>
              <a:off x="1229366" y="3059764"/>
              <a:ext cx="2324640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6688" indent="-166688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500" b="1" dirty="0"/>
                <a:t>El reconocimiento deberá ser registrado en el formato AXO-104-V00</a:t>
              </a:r>
              <a:r>
                <a:rPr lang="es-419" sz="1600" b="1" dirty="0"/>
                <a:t> </a:t>
              </a:r>
              <a:r>
                <a:rPr lang="es-419" sz="1400" dirty="0"/>
                <a:t>(</a:t>
              </a:r>
              <a:r>
                <a:rPr lang="es-PE" sz="1400" dirty="0">
                  <a:hlinkClick r:id="rId3" tooltip="http://www.lasbambas.com/mi-acceso-las-bambas"/>
                </a:rPr>
                <a:t>http://www.lasbambas.com/mi-acceso-las-bambas</a:t>
              </a:r>
              <a:r>
                <a:rPr lang="es-419" sz="1400" dirty="0"/>
                <a:t>) </a:t>
              </a:r>
              <a:r>
                <a:rPr lang="es-419" sz="1500" dirty="0"/>
                <a:t>el cual una vez completado debe ser adjuntado al Sistema de Gestión Mi Acceso.</a:t>
              </a:r>
              <a:endParaRPr lang="en-US" sz="15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0E17C-4447-45D3-803C-7DFDD5B4F62E}"/>
              </a:ext>
            </a:extLst>
          </p:cNvPr>
          <p:cNvGrpSpPr/>
          <p:nvPr/>
        </p:nvGrpSpPr>
        <p:grpSpPr>
          <a:xfrm>
            <a:off x="8674568" y="2860200"/>
            <a:ext cx="2447555" cy="2576255"/>
            <a:chOff x="8674568" y="2860200"/>
            <a:chExt cx="2447555" cy="25762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CC9366-617D-4E76-9CED-F68647A4B93B}"/>
                </a:ext>
              </a:extLst>
            </p:cNvPr>
            <p:cNvSpPr/>
            <p:nvPr/>
          </p:nvSpPr>
          <p:spPr>
            <a:xfrm>
              <a:off x="8674568" y="2860200"/>
              <a:ext cx="2447555" cy="2576255"/>
            </a:xfrm>
            <a:prstGeom prst="rect">
              <a:avLst/>
            </a:prstGeom>
            <a:solidFill>
              <a:srgbClr val="F7D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7B4681-FC98-4297-8E09-543CD6B95CA1}"/>
                </a:ext>
              </a:extLst>
            </p:cNvPr>
            <p:cNvSpPr/>
            <p:nvPr/>
          </p:nvSpPr>
          <p:spPr>
            <a:xfrm>
              <a:off x="8758753" y="3370008"/>
              <a:ext cx="22862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s-419" sz="1600" b="1" dirty="0"/>
                <a:t>Una vez completado este paso </a:t>
              </a:r>
              <a:r>
                <a:rPr lang="es-419" sz="1600" dirty="0"/>
                <a:t>la oficina de Gestión Vial ya podrá proceder a activar la licencia.</a:t>
              </a:r>
              <a:endParaRPr lang="en-US" sz="1600" dirty="0"/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D9F0E6E-7033-46BD-BEBD-C3EE43D36A3E}"/>
              </a:ext>
            </a:extLst>
          </p:cNvPr>
          <p:cNvSpPr/>
          <p:nvPr/>
        </p:nvSpPr>
        <p:spPr>
          <a:xfrm>
            <a:off x="3721387" y="3885327"/>
            <a:ext cx="53047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7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7441AD-8889-4FEF-9D4E-04E63E64A208}"/>
              </a:ext>
            </a:extLst>
          </p:cNvPr>
          <p:cNvSpPr/>
          <p:nvPr/>
        </p:nvSpPr>
        <p:spPr>
          <a:xfrm rot="10800000">
            <a:off x="7978773" y="3883325"/>
            <a:ext cx="530476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FBB42C-4421-4E9B-9D59-3CB0D69E824D}"/>
              </a:ext>
            </a:extLst>
          </p:cNvPr>
          <p:cNvGrpSpPr/>
          <p:nvPr/>
        </p:nvGrpSpPr>
        <p:grpSpPr>
          <a:xfrm>
            <a:off x="650205" y="5955058"/>
            <a:ext cx="6537176" cy="400989"/>
            <a:chOff x="650205" y="5955058"/>
            <a:chExt cx="6537176" cy="4009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6CA59F-CCD1-4643-9751-F92D1EE3D335}"/>
                </a:ext>
              </a:extLst>
            </p:cNvPr>
            <p:cNvSpPr/>
            <p:nvPr/>
          </p:nvSpPr>
          <p:spPr>
            <a:xfrm>
              <a:off x="650205" y="5955058"/>
              <a:ext cx="6537176" cy="4009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2FE3DD04-DF26-47CE-9AA8-C92767687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8BADC4-D5FF-4D2F-903F-DAD6762D0913}"/>
                </a:ext>
              </a:extLst>
            </p:cNvPr>
            <p:cNvSpPr/>
            <p:nvPr/>
          </p:nvSpPr>
          <p:spPr>
            <a:xfrm>
              <a:off x="1111660" y="6026341"/>
              <a:ext cx="5918409" cy="285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dirty="0">
                  <a:latin typeface="SegoeUI"/>
                  <a:ea typeface="Times New Roman" panose="02020603050405020304" pitchFamily="18" charset="0"/>
                  <a:cs typeface="SegoeUI"/>
                </a:rPr>
                <a:t>El reconocimiento de ruta no aplica para las solicitudes de certificado de operador.</a:t>
              </a:r>
              <a:endParaRPr lang="es-PE" sz="1200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51427A-A8C8-49B7-93E8-E5D881CF7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14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09140D-7D36-4C76-B3E1-66D266DD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12192000" cy="68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9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F3414C-0EF4-455D-B334-CE5C0C5E05A3}"/>
              </a:ext>
            </a:extLst>
          </p:cNvPr>
          <p:cNvSpPr/>
          <p:nvPr/>
        </p:nvSpPr>
        <p:spPr>
          <a:xfrm>
            <a:off x="838200" y="2267982"/>
            <a:ext cx="3195181" cy="551146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C7500-8C56-4C11-B5A6-016E09A6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0774"/>
            <a:ext cx="3195181" cy="1325563"/>
          </a:xfrm>
        </p:spPr>
        <p:txBody>
          <a:bodyPr/>
          <a:lstStyle/>
          <a:p>
            <a:r>
              <a:rPr lang="en-AU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74831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9CFA02-D55E-4174-A3E5-34B2EC36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3" y="247509"/>
            <a:ext cx="8556321" cy="1325563"/>
          </a:xfrm>
        </p:spPr>
        <p:txBody>
          <a:bodyPr/>
          <a:lstStyle/>
          <a:p>
            <a:r>
              <a:rPr lang="es-PE" dirty="0"/>
              <a:t>Procedimientos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5A170B-DFD2-483A-A649-03DC7EDC7347}"/>
              </a:ext>
            </a:extLst>
          </p:cNvPr>
          <p:cNvGrpSpPr/>
          <p:nvPr/>
        </p:nvGrpSpPr>
        <p:grpSpPr>
          <a:xfrm>
            <a:off x="817445" y="2413776"/>
            <a:ext cx="10964433" cy="4045558"/>
            <a:chOff x="817445" y="2413776"/>
            <a:chExt cx="10964433" cy="404555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1AD4094-DBF6-47AB-904E-D03F9F20001F}"/>
                </a:ext>
              </a:extLst>
            </p:cNvPr>
            <p:cNvGrpSpPr/>
            <p:nvPr/>
          </p:nvGrpSpPr>
          <p:grpSpPr>
            <a:xfrm>
              <a:off x="817445" y="2439774"/>
              <a:ext cx="1612074" cy="2604784"/>
              <a:chOff x="817445" y="2439774"/>
              <a:chExt cx="1612074" cy="260478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E16A1C-01AE-4289-B54E-E5AADC5B2008}"/>
                  </a:ext>
                </a:extLst>
              </p:cNvPr>
              <p:cNvSpPr/>
              <p:nvPr/>
            </p:nvSpPr>
            <p:spPr>
              <a:xfrm>
                <a:off x="817445" y="2439774"/>
                <a:ext cx="1612074" cy="26047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altLang="es-P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Acreditación de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Personal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Contratista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(Onboarding)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2A12F14-63BF-4225-B46F-B174BC8568B2}"/>
                  </a:ext>
                </a:extLst>
              </p:cNvPr>
              <p:cNvSpPr/>
              <p:nvPr/>
            </p:nvSpPr>
            <p:spPr>
              <a:xfrm>
                <a:off x="1373961" y="2529841"/>
                <a:ext cx="469232" cy="46923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309E466-32C9-4A4E-87EC-3F789BEF0957}"/>
                </a:ext>
              </a:extLst>
            </p:cNvPr>
            <p:cNvGrpSpPr/>
            <p:nvPr/>
          </p:nvGrpSpPr>
          <p:grpSpPr>
            <a:xfrm>
              <a:off x="3060800" y="2413776"/>
              <a:ext cx="1612074" cy="2604784"/>
              <a:chOff x="3060800" y="2413776"/>
              <a:chExt cx="1612074" cy="260478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1608ED6-C3E6-438E-B4A9-63FF94EE859F}"/>
                  </a:ext>
                </a:extLst>
              </p:cNvPr>
              <p:cNvSpPr/>
              <p:nvPr/>
            </p:nvSpPr>
            <p:spPr>
              <a:xfrm>
                <a:off x="3060800" y="2413776"/>
                <a:ext cx="1612074" cy="26047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271" tIns="87271" rIns="87271" bIns="8727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538"/>
                <a:r>
                  <a:rPr kumimoji="1" lang="es-PE" altLang="es-PE" dirty="0">
                    <a:solidFill>
                      <a:schemeClr val="tx1"/>
                    </a:solidFill>
                    <a:cs typeface="Arial" pitchFamily="34" charset="0"/>
                  </a:rPr>
                  <a:t>Cancelación de </a:t>
                </a:r>
              </a:p>
              <a:p>
                <a:pPr algn="ctr" defTabSz="871538"/>
                <a:r>
                  <a:rPr kumimoji="1" lang="es-PE" altLang="es-PE" dirty="0">
                    <a:solidFill>
                      <a:schemeClr val="tx1"/>
                    </a:solidFill>
                    <a:cs typeface="Arial" pitchFamily="34" charset="0"/>
                  </a:rPr>
                  <a:t>Registro</a:t>
                </a:r>
              </a:p>
              <a:p>
                <a:pPr marL="169863" indent="-169863" algn="ctr" defTabSz="871538"/>
                <a:r>
                  <a:rPr kumimoji="1" lang="es-PE" altLang="es-PE" dirty="0">
                    <a:solidFill>
                      <a:schemeClr val="tx1"/>
                    </a:solidFill>
                    <a:cs typeface="Arial" pitchFamily="34" charset="0"/>
                  </a:rPr>
                  <a:t>Contratista</a:t>
                </a:r>
              </a:p>
              <a:p>
                <a:pPr marL="169863" indent="-169863" algn="ctr" defTabSz="871538"/>
                <a:r>
                  <a:rPr kumimoji="1" lang="es-PE" altLang="es-PE" sz="1700" dirty="0">
                    <a:solidFill>
                      <a:schemeClr val="tx1"/>
                    </a:solidFill>
                    <a:cs typeface="Arial" pitchFamily="34" charset="0"/>
                  </a:rPr>
                  <a:t>(Onboarding)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F926669-8CA8-4ABC-825D-1CA6E64B309D}"/>
                  </a:ext>
                </a:extLst>
              </p:cNvPr>
              <p:cNvSpPr/>
              <p:nvPr/>
            </p:nvSpPr>
            <p:spPr>
              <a:xfrm>
                <a:off x="3632221" y="2529841"/>
                <a:ext cx="469232" cy="46923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C746DD-E433-4A53-A600-5A1D1027B9CB}"/>
                </a:ext>
              </a:extLst>
            </p:cNvPr>
            <p:cNvGrpSpPr/>
            <p:nvPr/>
          </p:nvGrpSpPr>
          <p:grpSpPr>
            <a:xfrm>
              <a:off x="5461562" y="2439773"/>
              <a:ext cx="1612074" cy="2604784"/>
              <a:chOff x="5461562" y="2439773"/>
              <a:chExt cx="1612074" cy="260478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F208736-3B8F-4365-BA67-8F34C57381FA}"/>
                  </a:ext>
                </a:extLst>
              </p:cNvPr>
              <p:cNvSpPr/>
              <p:nvPr/>
            </p:nvSpPr>
            <p:spPr>
              <a:xfrm>
                <a:off x="5461562" y="2439773"/>
                <a:ext cx="1612074" cy="2604784"/>
              </a:xfrm>
              <a:prstGeom prst="rect">
                <a:avLst/>
              </a:prstGeom>
              <a:solidFill>
                <a:srgbClr val="EFA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Gestión de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Acceso para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Visitantes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(Onboarding)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DDBA1FB-2A0D-49F4-A187-ED92BD8A97A2}"/>
                  </a:ext>
                </a:extLst>
              </p:cNvPr>
              <p:cNvSpPr/>
              <p:nvPr/>
            </p:nvSpPr>
            <p:spPr>
              <a:xfrm>
                <a:off x="6032983" y="2529841"/>
                <a:ext cx="469232" cy="46923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2381BA-E834-45A5-A29F-86330A9E921C}"/>
                </a:ext>
              </a:extLst>
            </p:cNvPr>
            <p:cNvGrpSpPr/>
            <p:nvPr/>
          </p:nvGrpSpPr>
          <p:grpSpPr>
            <a:xfrm>
              <a:off x="7729920" y="2439773"/>
              <a:ext cx="1612074" cy="2604784"/>
              <a:chOff x="7729920" y="2439773"/>
              <a:chExt cx="1612074" cy="260478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20B482C-B4AF-490E-BD38-49D760DEBDAC}"/>
                  </a:ext>
                </a:extLst>
              </p:cNvPr>
              <p:cNvSpPr/>
              <p:nvPr/>
            </p:nvSpPr>
            <p:spPr>
              <a:xfrm>
                <a:off x="7729920" y="2439773"/>
                <a:ext cx="1612074" cy="26047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Acreditación para Vehículos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(Homologación)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9002349-9E9E-4105-B82C-2CE8C3CD96E0}"/>
                  </a:ext>
                </a:extLst>
              </p:cNvPr>
              <p:cNvSpPr/>
              <p:nvPr/>
            </p:nvSpPr>
            <p:spPr>
              <a:xfrm>
                <a:off x="8260931" y="2573071"/>
                <a:ext cx="469232" cy="46923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F69498-07A1-4C49-B7E8-A5A1F3824C27}"/>
                </a:ext>
              </a:extLst>
            </p:cNvPr>
            <p:cNvGrpSpPr/>
            <p:nvPr/>
          </p:nvGrpSpPr>
          <p:grpSpPr>
            <a:xfrm>
              <a:off x="9998278" y="2439773"/>
              <a:ext cx="1612074" cy="2604784"/>
              <a:chOff x="9998278" y="2439773"/>
              <a:chExt cx="1612074" cy="26047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AE4F939-91ED-4FB0-A3F0-BF58D91AA2D0}"/>
                  </a:ext>
                </a:extLst>
              </p:cNvPr>
              <p:cNvSpPr/>
              <p:nvPr/>
            </p:nvSpPr>
            <p:spPr>
              <a:xfrm>
                <a:off x="9998278" y="2439773"/>
                <a:ext cx="1612074" cy="2604784"/>
              </a:xfrm>
              <a:prstGeom prst="rect">
                <a:avLst/>
              </a:prstGeom>
              <a:solidFill>
                <a:srgbClr val="FFC000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Obtención de Licencia</a:t>
                </a:r>
              </a:p>
              <a:p>
                <a:pPr algn="ctr"/>
                <a:r>
                  <a:rPr lang="es-PE" altLang="es-PE" dirty="0">
                    <a:solidFill>
                      <a:schemeClr val="tx1"/>
                    </a:solidFill>
                  </a:rPr>
                  <a:t>Interna</a:t>
                </a:r>
              </a:p>
              <a:p>
                <a:pPr algn="ctr"/>
                <a:r>
                  <a:rPr lang="es-PE" altLang="es-PE" sz="1700" dirty="0">
                    <a:solidFill>
                      <a:schemeClr val="tx1"/>
                    </a:solidFill>
                  </a:rPr>
                  <a:t>(Homologación)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DA88C00-62A2-48C0-8365-6099E9E294A6}"/>
                  </a:ext>
                </a:extLst>
              </p:cNvPr>
              <p:cNvSpPr/>
              <p:nvPr/>
            </p:nvSpPr>
            <p:spPr>
              <a:xfrm>
                <a:off x="10569699" y="2573071"/>
                <a:ext cx="469232" cy="46923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71A006-A128-456E-AB50-C76CDB08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0946" y="5894789"/>
              <a:ext cx="1440932" cy="564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63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9A6A6-D024-4537-9A2E-5E88DAF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08" r="4431"/>
          <a:stretch/>
        </p:blipFill>
        <p:spPr>
          <a:xfrm>
            <a:off x="-29146" y="0"/>
            <a:ext cx="12221145" cy="687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7382-C779-4CF6-AC09-796A7532E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498" y="11546"/>
            <a:ext cx="12221498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15E9B-0F33-4C8C-9811-49CAACB30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41" y="5311478"/>
            <a:ext cx="3318713" cy="1518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BCB-5C32-4B44-A371-DECD61D7159E}"/>
              </a:ext>
            </a:extLst>
          </p:cNvPr>
          <p:cNvSpPr/>
          <p:nvPr/>
        </p:nvSpPr>
        <p:spPr>
          <a:xfrm>
            <a:off x="838200" y="2270567"/>
            <a:ext cx="7066935" cy="367821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79033-2602-4832-8793-7482A02A0FE9}"/>
              </a:ext>
            </a:extLst>
          </p:cNvPr>
          <p:cNvSpPr/>
          <p:nvPr/>
        </p:nvSpPr>
        <p:spPr>
          <a:xfrm>
            <a:off x="838199" y="1576640"/>
            <a:ext cx="2884765" cy="47705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51F83-BB00-4C0D-BA30-39AFD7FC30D0}"/>
              </a:ext>
            </a:extLst>
          </p:cNvPr>
          <p:cNvSpPr/>
          <p:nvPr/>
        </p:nvSpPr>
        <p:spPr>
          <a:xfrm>
            <a:off x="828367" y="1588983"/>
            <a:ext cx="28847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PROCEDIMIENTO</a:t>
            </a:r>
            <a:endParaRPr lang="es-PE" sz="2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B5DD31-D43A-4788-9647-3F195A85A668}"/>
              </a:ext>
            </a:extLst>
          </p:cNvPr>
          <p:cNvSpPr/>
          <p:nvPr/>
        </p:nvSpPr>
        <p:spPr>
          <a:xfrm>
            <a:off x="828367" y="2188619"/>
            <a:ext cx="7175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ACREDITACI</a:t>
            </a:r>
            <a:r>
              <a:rPr lang="es-419" sz="2800" b="1" dirty="0">
                <a:solidFill>
                  <a:schemeClr val="bg1"/>
                </a:solidFill>
              </a:rPr>
              <a:t>ÓN DE PERSONAL DE CONTRATISTA</a:t>
            </a:r>
            <a:endParaRPr lang="es-P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5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B947B-9709-46D5-9F0A-457C6DD5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1" y="100012"/>
            <a:ext cx="11858779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0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4E97-AD8A-4666-9E82-F037C23875E3}"/>
              </a:ext>
            </a:extLst>
          </p:cNvPr>
          <p:cNvSpPr txBox="1">
            <a:spLocks/>
          </p:cNvSpPr>
          <p:nvPr/>
        </p:nvSpPr>
        <p:spPr>
          <a:xfrm>
            <a:off x="546447" y="1592920"/>
            <a:ext cx="9657231" cy="446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PE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solidFill>
                <a:srgbClr val="D0023C"/>
              </a:solidFill>
              <a:ea typeface="Segoe UI" panose="020B0502040204020203" pitchFamily="34" charset="0"/>
            </a:endParaRPr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s-419" dirty="0"/>
          </a:p>
          <a:p>
            <a:pPr marL="572770" lvl="1" indent="-287020">
              <a:buFont typeface="Wingdings" panose="05000000000000000000" pitchFamily="2" charset="2"/>
              <a:buChar char="ü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8AFAE5-C19A-4C6C-B3B3-62905EBCAF03}"/>
              </a:ext>
            </a:extLst>
          </p:cNvPr>
          <p:cNvSpPr txBox="1">
            <a:spLocks/>
          </p:cNvSpPr>
          <p:nvPr/>
        </p:nvSpPr>
        <p:spPr>
          <a:xfrm>
            <a:off x="550101" y="447202"/>
            <a:ext cx="7365174" cy="1028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D312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ANTES DE INICIAR EL PROCESO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95D2-3F31-4DCE-A382-5763EEA94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2" b="98543" l="9735" r="92478">
                        <a14:foregroundMark x1="92920" y1="32969" x2="92920" y2="32969"/>
                        <a14:foregroundMark x1="46018" y1="28597" x2="46018" y2="28597"/>
                        <a14:foregroundMark x1="61504" y1="26958" x2="61504" y2="26958"/>
                        <a14:foregroundMark x1="55310" y1="7832" x2="55310" y2="7832"/>
                        <a14:foregroundMark x1="46460" y1="7468" x2="46460" y2="7468"/>
                        <a14:foregroundMark x1="45575" y1="8925" x2="45575" y2="8925"/>
                        <a14:foregroundMark x1="39823" y1="12933" x2="39823" y2="12933"/>
                        <a14:foregroundMark x1="38496" y1="7832" x2="38496" y2="7832"/>
                        <a14:foregroundMark x1="53097" y1="5647" x2="53097" y2="5647"/>
                        <a14:foregroundMark x1="66814" y1="8743" x2="66814" y2="8743"/>
                        <a14:foregroundMark x1="69469" y1="13115" x2="69469" y2="13115"/>
                        <a14:foregroundMark x1="72566" y1="90528" x2="72566" y2="90528"/>
                        <a14:foregroundMark x1="31858" y1="93260" x2="31858" y2="93260"/>
                        <a14:foregroundMark x1="31858" y1="93260" x2="31858" y2="93260"/>
                        <a14:foregroundMark x1="36726" y1="96175" x2="36726" y2="96175"/>
                        <a14:foregroundMark x1="54867" y1="2914" x2="54867" y2="2914"/>
                        <a14:foregroundMark x1="34071" y1="95811" x2="34071" y2="95811"/>
                        <a14:foregroundMark x1="36726" y1="92168" x2="36726" y2="92168"/>
                        <a14:foregroundMark x1="36726" y1="92168" x2="36726" y2="92168"/>
                        <a14:foregroundMark x1="37168" y1="94353" x2="37168" y2="94353"/>
                        <a14:foregroundMark x1="55752" y1="26047" x2="55752" y2="26047"/>
                        <a14:foregroundMark x1="55310" y1="27687" x2="55310" y2="27687"/>
                        <a14:foregroundMark x1="50885" y1="27687" x2="50885" y2="27687"/>
                        <a14:foregroundMark x1="57080" y1="27505" x2="57080" y2="27505"/>
                        <a14:foregroundMark x1="53982" y1="27505" x2="53982" y2="27505"/>
                        <a14:foregroundMark x1="59292" y1="29690" x2="59292" y2="29690"/>
                        <a14:foregroundMark x1="53982" y1="29690" x2="53982" y2="29690"/>
                        <a14:foregroundMark x1="46018" y1="30237" x2="46018" y2="30237"/>
                        <a14:foregroundMark x1="46018" y1="30237" x2="46018" y2="30237"/>
                        <a14:foregroundMark x1="36726" y1="90893" x2="36726" y2="90893"/>
                        <a14:foregroundMark x1="82301" y1="90346" x2="82301" y2="90346"/>
                        <a14:foregroundMark x1="82301" y1="90346" x2="82301" y2="90346"/>
                        <a14:foregroundMark x1="71681" y1="90346" x2="71681" y2="90346"/>
                        <a14:foregroundMark x1="64159" y1="90346" x2="64159" y2="90346"/>
                        <a14:foregroundMark x1="43805" y1="98543" x2="43805" y2="98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81" y="1353898"/>
            <a:ext cx="2152650" cy="52292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4779BE3-2105-4103-BF95-1BCE63F584B5}"/>
              </a:ext>
            </a:extLst>
          </p:cNvPr>
          <p:cNvSpPr/>
          <p:nvPr/>
        </p:nvSpPr>
        <p:spPr>
          <a:xfrm>
            <a:off x="2687080" y="1852808"/>
            <a:ext cx="2505844" cy="1028043"/>
          </a:xfrm>
          <a:prstGeom prst="wedgeRoundRectCallout">
            <a:avLst>
              <a:gd name="adj1" fmla="val -49366"/>
              <a:gd name="adj2" fmla="val 75079"/>
              <a:gd name="adj3" fmla="val 16667"/>
            </a:avLst>
          </a:prstGeom>
          <a:solidFill>
            <a:srgbClr val="EB0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Content Placeholder 18">
            <a:extLst>
              <a:ext uri="{FF2B5EF4-FFF2-40B4-BE49-F238E27FC236}">
                <a16:creationId xmlns:a16="http://schemas.microsoft.com/office/drawing/2014/main" id="{67EED00E-70BA-4FDB-922E-942D3E2E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800" y="1934451"/>
            <a:ext cx="23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DEBES CONTAR CON LOS SIGUIENTES DOCUMENTOS:</a:t>
            </a:r>
            <a:endParaRPr lang="es-PE" sz="1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EE3663-4E3D-42E6-83DA-1CEBC7C3495E}"/>
              </a:ext>
            </a:extLst>
          </p:cNvPr>
          <p:cNvGrpSpPr/>
          <p:nvPr/>
        </p:nvGrpSpPr>
        <p:grpSpPr>
          <a:xfrm>
            <a:off x="3173106" y="3914256"/>
            <a:ext cx="2094173" cy="1439737"/>
            <a:chOff x="3173106" y="3914256"/>
            <a:chExt cx="2094173" cy="1439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BAFFA4-F403-4305-BAD0-BACA369D791F}"/>
                </a:ext>
              </a:extLst>
            </p:cNvPr>
            <p:cNvSpPr/>
            <p:nvPr/>
          </p:nvSpPr>
          <p:spPr>
            <a:xfrm>
              <a:off x="3214304" y="3914256"/>
              <a:ext cx="2052975" cy="1439737"/>
            </a:xfrm>
            <a:prstGeom prst="rect">
              <a:avLst/>
            </a:prstGeom>
            <a:solidFill>
              <a:srgbClr val="FFC000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D4102C-0DEA-481C-A672-C360BE3BC14E}"/>
                </a:ext>
              </a:extLst>
            </p:cNvPr>
            <p:cNvSpPr/>
            <p:nvPr/>
          </p:nvSpPr>
          <p:spPr>
            <a:xfrm>
              <a:off x="3173106" y="4124079"/>
              <a:ext cx="2052975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90000"/>
                </a:lnSpc>
                <a:spcBef>
                  <a:spcPts val="1000"/>
                </a:spcBef>
                <a:buClr>
                  <a:schemeClr val="bg1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Contar con un contrato u orden de servicio vigente en el Sistema de Mi Acceso.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61C3B6-9AB5-429D-BEA5-8194B46EB2C2}"/>
              </a:ext>
            </a:extLst>
          </p:cNvPr>
          <p:cNvGrpSpPr/>
          <p:nvPr/>
        </p:nvGrpSpPr>
        <p:grpSpPr>
          <a:xfrm>
            <a:off x="5750878" y="3657600"/>
            <a:ext cx="2053122" cy="1696393"/>
            <a:chOff x="5750878" y="3657600"/>
            <a:chExt cx="2053122" cy="16963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8D987-46CA-41B0-A6AD-4B8C6BE0E8F1}"/>
                </a:ext>
              </a:extLst>
            </p:cNvPr>
            <p:cNvSpPr/>
            <p:nvPr/>
          </p:nvSpPr>
          <p:spPr>
            <a:xfrm>
              <a:off x="5750878" y="3657600"/>
              <a:ext cx="2052975" cy="1696393"/>
            </a:xfrm>
            <a:prstGeom prst="rect">
              <a:avLst/>
            </a:prstGeom>
            <a:solidFill>
              <a:srgbClr val="EAA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432BB-704E-4FAB-B1C0-FCB19E4B67B8}"/>
                </a:ext>
              </a:extLst>
            </p:cNvPr>
            <p:cNvSpPr/>
            <p:nvPr/>
          </p:nvSpPr>
          <p:spPr>
            <a:xfrm>
              <a:off x="5751025" y="3928398"/>
              <a:ext cx="2052975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Haber generado las credenciales de ingreso en el </a:t>
              </a:r>
              <a:r>
                <a:rPr lang="en-US" sz="1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 </a:t>
              </a:r>
              <a:r>
                <a:rPr lang="es-419" sz="1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Acceso</a:t>
              </a:r>
              <a:r>
                <a:rPr lang="es-419" sz="1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PE" sz="15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3AD194-45A3-4ACA-A69D-14FB8F2B176E}"/>
              </a:ext>
            </a:extLst>
          </p:cNvPr>
          <p:cNvGrpSpPr/>
          <p:nvPr/>
        </p:nvGrpSpPr>
        <p:grpSpPr>
          <a:xfrm>
            <a:off x="8258103" y="3038168"/>
            <a:ext cx="3068658" cy="2315826"/>
            <a:chOff x="8258103" y="3038168"/>
            <a:chExt cx="3068658" cy="23158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B75801-8326-4713-A613-C59E3E8830C8}"/>
                </a:ext>
              </a:extLst>
            </p:cNvPr>
            <p:cNvSpPr/>
            <p:nvPr/>
          </p:nvSpPr>
          <p:spPr>
            <a:xfrm>
              <a:off x="8258103" y="3038168"/>
              <a:ext cx="3068658" cy="2315826"/>
            </a:xfrm>
            <a:prstGeom prst="rect">
              <a:avLst/>
            </a:prstGeom>
            <a:solidFill>
              <a:srgbClr val="E57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A9B910-EFEF-4EA3-8E19-48A6E24D70DC}"/>
                </a:ext>
              </a:extLst>
            </p:cNvPr>
            <p:cNvSpPr/>
            <p:nvPr/>
          </p:nvSpPr>
          <p:spPr>
            <a:xfrm>
              <a:off x="8274530" y="3144275"/>
              <a:ext cx="3052231" cy="2167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90000"/>
                </a:lnSpc>
                <a:spcBef>
                  <a:spcPts val="1000"/>
                </a:spcBef>
                <a:buClr>
                  <a:schemeClr val="bg1"/>
                </a:buClr>
                <a:buFont typeface="Wingdings" panose="05000000000000000000" pitchFamily="2" charset="2"/>
                <a:buChar char="§"/>
                <a:defRPr/>
              </a:pPr>
              <a:r>
                <a:rPr lang="es-419" sz="1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Tener la siguiente documentación, en formato digital, para el registro del postulante: </a:t>
              </a:r>
            </a:p>
            <a:p>
              <a:pPr marL="457200" lvl="0" indent="-171450"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s-419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Documento de Identidad</a:t>
              </a:r>
            </a:p>
            <a:p>
              <a:pPr marL="457200" lvl="0" indent="-171450"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s-419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Antecedentes Penales y Policiales</a:t>
              </a:r>
            </a:p>
            <a:p>
              <a:pPr marL="457200" lvl="0" indent="-171450"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s-419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Fotografía</a:t>
              </a:r>
            </a:p>
            <a:p>
              <a:pPr marL="457200" lvl="0" indent="-171450"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s-419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Pólizas SCTR (Pensión y Salud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457200" lvl="0" indent="-171450"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s-419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Póliza Seguro Vida Ley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D07A69-7BB2-478A-908A-3C8F7C06C65B}"/>
              </a:ext>
            </a:extLst>
          </p:cNvPr>
          <p:cNvGrpSpPr/>
          <p:nvPr/>
        </p:nvGrpSpPr>
        <p:grpSpPr>
          <a:xfrm>
            <a:off x="3189110" y="5905630"/>
            <a:ext cx="8137652" cy="533717"/>
            <a:chOff x="3189110" y="5905630"/>
            <a:chExt cx="8137652" cy="5337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77070F-17B9-4175-AC34-F9AC2ED04E1E}"/>
                </a:ext>
              </a:extLst>
            </p:cNvPr>
            <p:cNvSpPr/>
            <p:nvPr/>
          </p:nvSpPr>
          <p:spPr>
            <a:xfrm>
              <a:off x="3189110" y="5905630"/>
              <a:ext cx="8137652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348FFE7F-636F-428B-A1F5-CD780A6A5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586" y="5977720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F7E745-6635-4DEA-B1DF-C968B393D698}"/>
                </a:ext>
              </a:extLst>
            </p:cNvPr>
            <p:cNvSpPr/>
            <p:nvPr/>
          </p:nvSpPr>
          <p:spPr>
            <a:xfrm>
              <a:off x="3650535" y="6036175"/>
              <a:ext cx="75702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Ya puedes gestionar los cursos </a:t>
              </a:r>
              <a:r>
                <a:rPr lang="es-419" sz="1200" dirty="0"/>
                <a:t>obligatorios con los proveedores de capacitación autorizados por Minera Las Bambas.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51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182935-A3AC-4FAA-989D-32F40B2C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05" y="284191"/>
            <a:ext cx="9595982" cy="1325563"/>
          </a:xfrm>
        </p:spPr>
        <p:txBody>
          <a:bodyPr/>
          <a:lstStyle/>
          <a:p>
            <a:r>
              <a:rPr lang="en-US" dirty="0"/>
              <a:t>REGISTRO DE PERSONAL CONTRATISTA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E7B09F-60C5-4F62-BEF9-469EC8FD8C10}"/>
              </a:ext>
            </a:extLst>
          </p:cNvPr>
          <p:cNvSpPr txBox="1">
            <a:spLocks/>
          </p:cNvSpPr>
          <p:nvPr/>
        </p:nvSpPr>
        <p:spPr>
          <a:xfrm>
            <a:off x="5122607" y="4101571"/>
            <a:ext cx="5679629" cy="637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124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419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vez realizado el registro del colaborador ya puedes programar su examen médico y contratar su SCTR como su Seguro Vida Ley.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C97F6E-20F3-4370-A2AF-F3E01084D6DA}"/>
              </a:ext>
            </a:extLst>
          </p:cNvPr>
          <p:cNvSpPr/>
          <p:nvPr/>
        </p:nvSpPr>
        <p:spPr>
          <a:xfrm>
            <a:off x="1292506" y="2190855"/>
            <a:ext cx="3053352" cy="2263156"/>
          </a:xfrm>
          <a:prstGeom prst="rect">
            <a:avLst/>
          </a:prstGeom>
          <a:solidFill>
            <a:srgbClr val="EAA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27B101-D08B-4E9D-B8A7-2F434E47F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21" y="2377430"/>
            <a:ext cx="2834696" cy="196842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419" sz="6400" b="1" dirty="0"/>
              <a:t>Como responsable </a:t>
            </a:r>
            <a:r>
              <a:rPr lang="es-419" sz="6400" dirty="0"/>
              <a:t>de la empresa contratista debes registrar al colaborador en el </a:t>
            </a:r>
            <a:r>
              <a:rPr lang="es-419" sz="6400" b="1" dirty="0"/>
              <a:t>Sistema Mi Acceso</a:t>
            </a:r>
            <a:r>
              <a:rPr lang="es-419" sz="6400" dirty="0"/>
              <a:t>.</a:t>
            </a:r>
          </a:p>
          <a:p>
            <a:pPr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419" sz="6400" dirty="0"/>
              <a:t>Dentro del mismo debes adjuntar la documentación solicitada</a:t>
            </a:r>
            <a:r>
              <a:rPr lang="es-PE" sz="6400" dirty="0"/>
              <a:t>.</a:t>
            </a:r>
            <a:endParaRPr lang="es-419" sz="6400" dirty="0"/>
          </a:p>
          <a:p>
            <a:pPr marL="0" indent="0" algn="just">
              <a:lnSpc>
                <a:spcPct val="150000"/>
              </a:lnSpc>
              <a:buNone/>
            </a:pPr>
            <a:endParaRPr lang="es-419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67B3D7-0EA4-49E1-8A4A-D7A8E5E872B1}"/>
              </a:ext>
            </a:extLst>
          </p:cNvPr>
          <p:cNvGrpSpPr/>
          <p:nvPr/>
        </p:nvGrpSpPr>
        <p:grpSpPr>
          <a:xfrm>
            <a:off x="650205" y="5888694"/>
            <a:ext cx="8985407" cy="533717"/>
            <a:chOff x="650205" y="5888694"/>
            <a:chExt cx="8985407" cy="5337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BBD3CF-6952-41AD-9EF3-E511CE7CED8B}"/>
                </a:ext>
              </a:extLst>
            </p:cNvPr>
            <p:cNvSpPr/>
            <p:nvPr/>
          </p:nvSpPr>
          <p:spPr>
            <a:xfrm>
              <a:off x="650205" y="5888694"/>
              <a:ext cx="8985407" cy="533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4" descr="Nota botón cuadrado esbozado con un lápiz | Icono Gratis">
              <a:extLst>
                <a:ext uri="{FF2B5EF4-FFF2-40B4-BE49-F238E27FC236}">
                  <a16:creationId xmlns:a16="http://schemas.microsoft.com/office/drawing/2014/main" id="{A1B4ED4E-BEE9-4E48-B2AC-88E6F3C7E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9" y="5969662"/>
              <a:ext cx="352117" cy="35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260E0E-910B-47E6-9F82-CC8145A0458B}"/>
                </a:ext>
              </a:extLst>
            </p:cNvPr>
            <p:cNvSpPr/>
            <p:nvPr/>
          </p:nvSpPr>
          <p:spPr>
            <a:xfrm>
              <a:off x="1119067" y="6019239"/>
              <a:ext cx="8516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200" b="1" dirty="0"/>
                <a:t>Si haz contratado la póliza SCTR y Vida Ley con Marsh</a:t>
              </a:r>
              <a:r>
                <a:rPr lang="es-419" sz="1200" dirty="0"/>
                <a:t>, no es obligatorio que adjuntes las pólizas de SCTR ni de Vida Ley al registro.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79B16E-E07C-449A-AB3F-D5C3A40A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9" y="2379407"/>
            <a:ext cx="5624043" cy="15959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E3CD4EC-FA10-445D-8D5C-C7843F77795A}"/>
              </a:ext>
            </a:extLst>
          </p:cNvPr>
          <p:cNvSpPr/>
          <p:nvPr/>
        </p:nvSpPr>
        <p:spPr>
          <a:xfrm>
            <a:off x="4519173" y="3087384"/>
            <a:ext cx="502078" cy="484632"/>
          </a:xfrm>
          <a:prstGeom prst="rightArrow">
            <a:avLst/>
          </a:prstGeom>
          <a:solidFill>
            <a:srgbClr val="EAA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72CE5A-7DDE-428A-ABB8-5807F4A1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946" y="5894789"/>
            <a:ext cx="1440932" cy="5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32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6DFDA6E2329A41A43D9B235D6E8359" ma:contentTypeVersion="4" ma:contentTypeDescription="Create a new document." ma:contentTypeScope="" ma:versionID="dadb96c3dcd91f979724799ec12e21b9">
  <xsd:schema xmlns:xsd="http://www.w3.org/2001/XMLSchema" xmlns:xs="http://www.w3.org/2001/XMLSchema" xmlns:p="http://schemas.microsoft.com/office/2006/metadata/properties" xmlns:ns2="f63cb107-bdd1-4be1-a5e3-1965015ba8cb" xmlns:ns3="029373b4-5463-4f52-9e90-acae871ba9e6" targetNamespace="http://schemas.microsoft.com/office/2006/metadata/properties" ma:root="true" ma:fieldsID="ddeffd02bec5bf7e25ccf3b462fe76c1" ns2:_="" ns3:_="">
    <xsd:import namespace="f63cb107-bdd1-4be1-a5e3-1965015ba8cb"/>
    <xsd:import namespace="029373b4-5463-4f52-9e90-acae871ba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cb107-bdd1-4be1-a5e3-1965015ba8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373b4-5463-4f52-9e90-acae871ba9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E76FC7-A2C6-4313-B05C-49064041E2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87E7F6-444C-4181-AB91-DD7086571238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029373b4-5463-4f52-9e90-acae871ba9e6"/>
    <ds:schemaRef ds:uri="http://purl.org/dc/elements/1.1/"/>
    <ds:schemaRef ds:uri="http://schemas.microsoft.com/office/2006/metadata/properties"/>
    <ds:schemaRef ds:uri="http://purl.org/dc/terms/"/>
    <ds:schemaRef ds:uri="f63cb107-bdd1-4be1-a5e3-1965015ba8c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C36091-7E29-4571-B963-79BDFF3E5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3cb107-bdd1-4be1-a5e3-1965015ba8cb"/>
    <ds:schemaRef ds:uri="029373b4-5463-4f52-9e90-acae871ba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22377</TotalTime>
  <Words>2491</Words>
  <Application>Microsoft Office PowerPoint</Application>
  <PresentationFormat>Widescreen</PresentationFormat>
  <Paragraphs>391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Arial</vt:lpstr>
      <vt:lpstr>Calibri</vt:lpstr>
      <vt:lpstr>Calibri Light</vt:lpstr>
      <vt:lpstr>Segoe UI</vt:lpstr>
      <vt:lpstr>SegoeUI</vt:lpstr>
      <vt:lpstr>Times New Roman</vt:lpstr>
      <vt:lpstr>Wingdings</vt:lpstr>
      <vt:lpstr>Custom Design</vt:lpstr>
      <vt:lpstr>1_Custom Design</vt:lpstr>
      <vt:lpstr>2_Custom Design</vt:lpstr>
      <vt:lpstr>3_Custom Design</vt:lpstr>
      <vt:lpstr>4_Custom Design</vt:lpstr>
      <vt:lpstr>6_Custom Design</vt:lpstr>
      <vt:lpstr>7_Custom Design</vt:lpstr>
      <vt:lpstr>8_Custom Design</vt:lpstr>
      <vt:lpstr>9_Custom Design</vt:lpstr>
      <vt:lpstr>1_Office Theme</vt:lpstr>
      <vt:lpstr>5_Custom Design</vt:lpstr>
      <vt:lpstr>10_Custom Design</vt:lpstr>
      <vt:lpstr>Worksheet</vt:lpstr>
      <vt:lpstr>NUEVO SISTEMA MI ACCESO </vt:lpstr>
      <vt:lpstr>Objetivos</vt:lpstr>
      <vt:lpstr>Beneficios</vt:lpstr>
      <vt:lpstr>Nos Encontramos en Capacitación</vt:lpstr>
      <vt:lpstr>Procedimientos</vt:lpstr>
      <vt:lpstr>PowerPoint Presentation</vt:lpstr>
      <vt:lpstr>PowerPoint Presentation</vt:lpstr>
      <vt:lpstr>PowerPoint Presentation</vt:lpstr>
      <vt:lpstr>REGISTRO DE PERSONAL CONTRATISTA </vt:lpstr>
      <vt:lpstr>MI CONTRATO REQUIERE TRABAJO DE  EMPRESAS SUBCONTRATISTAS</vt:lpstr>
      <vt:lpstr>VALIDACIONES</vt:lpstr>
      <vt:lpstr>COMPLETAR ACREDITACIÓN</vt:lpstr>
      <vt:lpstr>PowerPoint Presentation</vt:lpstr>
      <vt:lpstr>PowerPoint Presentation</vt:lpstr>
      <vt:lpstr>PowerPoint Presentation</vt:lpstr>
      <vt:lpstr>SOLICITUD DE CANCELACIÓN</vt:lpstr>
      <vt:lpstr>DEVOLUCIÓN DE FOTOCHECK</vt:lpstr>
      <vt:lpstr>EXAMEN MÉDICO DE RETIRO</vt:lpstr>
      <vt:lpstr>RECUERDA</vt:lpstr>
      <vt:lpstr>PowerPoint Presentation</vt:lpstr>
      <vt:lpstr>PowerPoint Presentation</vt:lpstr>
      <vt:lpstr>PowerPoint Presentation</vt:lpstr>
      <vt:lpstr>REGISTRO DE ACCESO PARA VISITANTES</vt:lpstr>
      <vt:lpstr>VALIDACIONES</vt:lpstr>
      <vt:lpstr>OBTENCIÓN DE FOTOCHECK</vt:lpstr>
      <vt:lpstr>PowerPoint Presentation</vt:lpstr>
      <vt:lpstr>PowerPoint Presentation</vt:lpstr>
      <vt:lpstr>PowerPoint Presentation</vt:lpstr>
      <vt:lpstr>PASOS PREVIOS</vt:lpstr>
      <vt:lpstr>REGISTRO VEHICULAR</vt:lpstr>
      <vt:lpstr>VALIDACIONES</vt:lpstr>
      <vt:lpstr>REVISIÓN DEL VEHÍCULO</vt:lpstr>
      <vt:lpstr>COMPLETAR ACREDITACIÓN</vt:lpstr>
      <vt:lpstr>PowerPoint Presentation</vt:lpstr>
      <vt:lpstr>PowerPoint Presentation</vt:lpstr>
      <vt:lpstr>PowerPoint Presentation</vt:lpstr>
      <vt:lpstr>PASOS PREVIOS</vt:lpstr>
      <vt:lpstr>LICENCIA Y EXPERIENCIA REQUERIDA</vt:lpstr>
      <vt:lpstr>REGISTRO</vt:lpstr>
      <vt:lpstr>VALIDACIÓN</vt:lpstr>
      <vt:lpstr>MANEJO DEFENSIVO EVALUACIÓN TEORICA</vt:lpstr>
      <vt:lpstr>MANEJO DEFENSIVO EVALUACIÓN PRACTICA</vt:lpstr>
      <vt:lpstr>RECONOCIMIENTO DE RUTA</vt:lpstr>
      <vt:lpstr>PowerPoint Presentation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Carina Brescia</dc:creator>
  <cp:lastModifiedBy>Paola Camacho - Manpower</cp:lastModifiedBy>
  <cp:revision>185</cp:revision>
  <dcterms:created xsi:type="dcterms:W3CDTF">2020-01-31T16:20:49Z</dcterms:created>
  <dcterms:modified xsi:type="dcterms:W3CDTF">2021-01-26T15:42:32Z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0x010100CF6DFDA6E2329A41A43D9B235D6E8359</vt:lpwstr>
  </property>
</Properties>
</file>